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2"/>
  </p:notesMasterIdLst>
  <p:sldIdLst>
    <p:sldId id="267" r:id="rId3"/>
    <p:sldId id="336" r:id="rId4"/>
    <p:sldId id="268" r:id="rId5"/>
    <p:sldId id="337" r:id="rId6"/>
    <p:sldId id="325" r:id="rId7"/>
    <p:sldId id="338" r:id="rId8"/>
    <p:sldId id="339" r:id="rId9"/>
    <p:sldId id="340" r:id="rId10"/>
    <p:sldId id="33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B4"/>
    <a:srgbClr val="CE7000"/>
    <a:srgbClr val="009196"/>
    <a:srgbClr val="026467"/>
    <a:srgbClr val="C76B72"/>
    <a:srgbClr val="800000"/>
    <a:srgbClr val="01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101" autoAdjust="0"/>
  </p:normalViewPr>
  <p:slideViewPr>
    <p:cSldViewPr snapToGrid="0" snapToObjects="1">
      <p:cViewPr>
        <p:scale>
          <a:sx n="75" d="100"/>
          <a:sy n="75" d="100"/>
        </p:scale>
        <p:origin x="1795" y="19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173B05-8FEE-AA44-8AD2-1E72EEF0201E}" type="datetimeFigureOut">
              <a:rPr kumimoji="1" lang="zh-CN" altLang="en-US" smtClean="0"/>
              <a:t>2020/12/8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B057B-6066-BC40-A409-A482AFED7EFA}" type="slidenum">
              <a:rPr kumimoji="1" lang="zh-CN" altLang="en-US" smtClean="0"/>
              <a:t>‹#›</a:t>
            </a:fld>
            <a:endParaRPr kumimoji="1" lang="zh-CN" altLang="en-US"/>
          </a:p>
        </p:txBody>
      </p:sp>
    </p:spTree>
    <p:extLst>
      <p:ext uri="{BB962C8B-B14F-4D97-AF65-F5344CB8AC3E}">
        <p14:creationId xmlns:p14="http://schemas.microsoft.com/office/powerpoint/2010/main" val="133577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uFillTx/>
            </a:endParaRP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uFillTx/>
              </a:defRPr>
            </a:pPr>
            <a:fld id="{42CDA1A4-2E61-4E27-8033-2B49FBF4AFDA}" type="slidenum">
              <a:rPr kumimoji="0" lang="zh-CN" altLang="en-US" sz="1200" b="0" i="0" u="none" strike="noStrike" kern="1200" cap="none" spc="0" normalizeH="0" baseline="0" noProof="0" smtClean="0">
                <a:ln>
                  <a:noFill/>
                </a:ln>
                <a:solidFill>
                  <a:srgbClr val="000000"/>
                </a:solidFill>
                <a:effectLst/>
                <a:uLnTx/>
                <a:uFillTx/>
                <a:latin typeface="等线" panose="02010600030101010101" charset="-122"/>
                <a:ea typeface="等线" panose="02010600030101010101"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uFillTx/>
                </a:defRPr>
              </a:pPr>
              <a:t>1</a:t>
            </a:fld>
            <a:endParaRPr kumimoji="0" lang="zh-CN" altLang="en-US" sz="12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1214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battery cycle life, typically the cell needs to run very </a:t>
            </a:r>
            <a:r>
              <a:rPr lang="en-US" dirty="0" err="1"/>
              <a:t>very</a:t>
            </a:r>
            <a:r>
              <a:rPr lang="en-US" dirty="0"/>
              <a:t> long </a:t>
            </a:r>
            <a:r>
              <a:rPr lang="en-US" dirty="0" err="1"/>
              <a:t>cyles</a:t>
            </a:r>
            <a:r>
              <a:rPr lang="en-US" dirty="0"/>
              <a:t> , which takes a lot of time to get the feedback of the performance.</a:t>
            </a:r>
          </a:p>
          <a:p>
            <a:r>
              <a:rPr lang="en-US" dirty="0"/>
              <a:t>So, one</a:t>
            </a:r>
            <a:r>
              <a:rPr lang="zh-TW" altLang="en-US" dirty="0"/>
              <a:t> </a:t>
            </a:r>
            <a:r>
              <a:rPr lang="en-US" altLang="zh-TW" dirty="0"/>
              <a:t>of</a:t>
            </a:r>
            <a:r>
              <a:rPr lang="zh-TW" altLang="en-US" dirty="0"/>
              <a:t> </a:t>
            </a:r>
            <a:r>
              <a:rPr lang="en-US" dirty="0"/>
              <a:t>the motivation is to create a deep learning model to predict the cycle life to save time.</a:t>
            </a:r>
          </a:p>
          <a:p>
            <a:endParaRPr lang="en-US" dirty="0"/>
          </a:p>
          <a:p>
            <a:r>
              <a:rPr lang="en-US" dirty="0"/>
              <a:t>However, one of  the challenges is that there are many different battery degradation process, for examples, it may involve SEI growth, lithium plating, </a:t>
            </a:r>
            <a:r>
              <a:rPr lang="en-US" dirty="0" err="1"/>
              <a:t>prorousty</a:t>
            </a:r>
            <a:r>
              <a:rPr lang="en-US" dirty="0"/>
              <a:t> changes, structure degradation. and typically its non-linear degradation </a:t>
            </a:r>
            <a:r>
              <a:rPr lang="en-US" dirty="0" err="1"/>
              <a:t>processHence</a:t>
            </a:r>
            <a:r>
              <a:rPr lang="en-US" dirty="0"/>
              <a:t>, it is challenging to have accurate early prediction of cycle life. </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2</a:t>
            </a:fld>
            <a:endParaRPr kumimoji="1" lang="zh-CN" altLang="en-US"/>
          </a:p>
        </p:txBody>
      </p:sp>
    </p:spTree>
    <p:extLst>
      <p:ext uri="{BB962C8B-B14F-4D97-AF65-F5344CB8AC3E}">
        <p14:creationId xmlns:p14="http://schemas.microsoft.com/office/powerpoint/2010/main" val="41337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for this paper and I was very amazed about the results which it shows capability of using data driven model (machine learning model) to predict the cycle life by using early cycle data. And this paper found the log of variance of the delta Q has high correlation to the cycle life. The </a:t>
            </a:r>
            <a:r>
              <a:rPr lang="en-US" dirty="0" err="1"/>
              <a:t>detla</a:t>
            </a:r>
            <a:r>
              <a:rPr lang="en-US" dirty="0"/>
              <a:t> Q is the energy dissipation on voltage And just by using this – delta Q as the predictor, the mean test percent error can be around 14-11%.  And through adding other predictor such as discharge cycle information or adding temperature, resistance, the error can be reduced further to  8.6 or 10. I was very amazed about the results and it really motivate me to take data related class. And when I take the deep learning class, I decided to think maybe I can try to use the deep </a:t>
            </a:r>
            <a:r>
              <a:rPr lang="en-US" dirty="0" err="1"/>
              <a:t>leanrning</a:t>
            </a:r>
            <a:r>
              <a:rPr lang="en-US" dirty="0"/>
              <a:t> model to predict the battery cycle life!!</a:t>
            </a:r>
          </a:p>
          <a:p>
            <a:endParaRPr lang="en-US" dirty="0"/>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3</a:t>
            </a:fld>
            <a:endParaRPr kumimoji="1" lang="zh-CN" altLang="en-US"/>
          </a:p>
        </p:txBody>
      </p:sp>
    </p:spTree>
    <p:extLst>
      <p:ext uri="{BB962C8B-B14F-4D97-AF65-F5344CB8AC3E}">
        <p14:creationId xmlns:p14="http://schemas.microsoft.com/office/powerpoint/2010/main" val="240637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of the major difference of using the deep learning model compared with machine learning model, you worry less about the feature engineering. For example, take this battery early cycle </a:t>
            </a:r>
            <a:r>
              <a:rPr lang="en-US" dirty="0" err="1"/>
              <a:t>prediciotn</a:t>
            </a:r>
            <a:r>
              <a:rPr lang="en-US" dirty="0"/>
              <a:t> from the paper as an example, they first figure out the important predictor(</a:t>
            </a:r>
            <a:r>
              <a:rPr lang="en-US" dirty="0" err="1"/>
              <a:t>delat</a:t>
            </a:r>
            <a:r>
              <a:rPr lang="en-US" dirty="0"/>
              <a:t> Q) and also tried to find out other predictors and then do the classification. </a:t>
            </a:r>
          </a:p>
          <a:p>
            <a:r>
              <a:rPr lang="en-US" dirty="0"/>
              <a:t>But for the deep learning model, you actually throw all the information into it and the neural net work do the feature extraction and </a:t>
            </a:r>
            <a:r>
              <a:rPr lang="en-US" dirty="0" err="1"/>
              <a:t>classifiarion</a:t>
            </a:r>
            <a:r>
              <a:rPr lang="en-US" dirty="0"/>
              <a:t> and then make the output. </a:t>
            </a:r>
          </a:p>
          <a:p>
            <a:r>
              <a:rPr lang="en-US" dirty="0"/>
              <a:t>And other advantages that …. </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4</a:t>
            </a:fld>
            <a:endParaRPr kumimoji="1" lang="zh-CN" altLang="en-US"/>
          </a:p>
        </p:txBody>
      </p:sp>
    </p:spTree>
    <p:extLst>
      <p:ext uri="{BB962C8B-B14F-4D97-AF65-F5344CB8AC3E}">
        <p14:creationId xmlns:p14="http://schemas.microsoft.com/office/powerpoint/2010/main" val="3323529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the model prediction, we first need to preprocess and organize the data to use as the model input. We first collected the data from the Toyota research institute and for each cell each cycle has information of cycle number, discharge </a:t>
            </a:r>
            <a:r>
              <a:rPr lang="en-US" dirty="0" err="1"/>
              <a:t>capacitu</a:t>
            </a:r>
            <a:r>
              <a:rPr lang="en-US" dirty="0"/>
              <a:t>,,… </a:t>
            </a:r>
          </a:p>
          <a:p>
            <a:endParaRPr lang="en-US" dirty="0"/>
          </a:p>
          <a:p>
            <a:r>
              <a:rPr lang="en-US" dirty="0"/>
              <a:t>then preprocess by normalizing and shuffling the data and remove so cell </a:t>
            </a:r>
            <a:r>
              <a:rPr lang="en-US" dirty="0" err="1"/>
              <a:t>dara</a:t>
            </a:r>
            <a:r>
              <a:rPr lang="en-US" dirty="0"/>
              <a:t> that does not reach to  </a:t>
            </a: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80% capacity and noisy channels resulted from instrument noises.</a:t>
            </a:r>
          </a:p>
          <a:p>
            <a:endParaRPr lang="en-US" sz="12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we don’t’ have many data we allocate </a:t>
            </a:r>
            <a:r>
              <a:rPr lang="en-US" altLang="zh-TW" sz="1200" dirty="0">
                <a:solidFill>
                  <a:srgbClr val="000000"/>
                </a:solidFill>
                <a:effectLst/>
                <a:latin typeface="Arial" panose="020B0604020202020204" pitchFamily="34" charset="0"/>
                <a:cs typeface="Arial" panose="020B0604020202020204" pitchFamily="34" charset="0"/>
              </a:rPr>
              <a:t>and</a:t>
            </a:r>
            <a:r>
              <a:rPr lang="zh-TW" altLang="en-US" sz="1200" dirty="0">
                <a:solidFill>
                  <a:srgbClr val="000000"/>
                </a:solidFill>
                <a:effectLst/>
                <a:latin typeface="Arial" panose="020B0604020202020204" pitchFamily="34" charset="0"/>
                <a:cs typeface="Arial" panose="020B0604020202020204" pitchFamily="34" charset="0"/>
              </a:rPr>
              <a:t> </a:t>
            </a:r>
            <a:r>
              <a:rPr lang="en-US" altLang="zh-TW" sz="1200" dirty="0">
                <a:solidFill>
                  <a:srgbClr val="000000"/>
                </a:solidFill>
                <a:effectLst/>
                <a:latin typeface="Arial" panose="020B0604020202020204" pitchFamily="34" charset="0"/>
                <a:cs typeface="Arial" panose="020B0604020202020204" pitchFamily="34" charset="0"/>
              </a:rPr>
              <a:t>to</a:t>
            </a:r>
            <a:r>
              <a:rPr lang="zh-TW" altLang="en-US" sz="1200" dirty="0">
                <a:solidFill>
                  <a:srgbClr val="000000"/>
                </a:solidFill>
                <a:effectLst/>
                <a:latin typeface="Arial" panose="020B0604020202020204" pitchFamily="34" charset="0"/>
                <a:cs typeface="Arial" panose="020B0604020202020204" pitchFamily="34" charset="0"/>
              </a:rPr>
              <a:t> </a:t>
            </a:r>
            <a:r>
              <a:rPr lang="en-US" altLang="zh-TW" sz="1200" dirty="0">
                <a:solidFill>
                  <a:srgbClr val="000000"/>
                </a:solidFill>
                <a:effectLst/>
                <a:latin typeface="Arial" panose="020B0604020202020204" pitchFamily="34" charset="0"/>
                <a:cs typeface="Arial" panose="020B0604020202020204" pitchFamily="34" charset="0"/>
              </a:rPr>
              <a:t>be</a:t>
            </a:r>
            <a:r>
              <a:rPr lang="zh-TW" altLang="en-US" sz="1200" dirty="0">
                <a:solidFill>
                  <a:srgbClr val="000000"/>
                </a:solidFill>
                <a:effectLst/>
                <a:latin typeface="Arial" panose="020B0604020202020204" pitchFamily="34" charset="0"/>
                <a:cs typeface="Arial" panose="020B0604020202020204" pitchFamily="34" charset="0"/>
              </a:rPr>
              <a:t> </a:t>
            </a:r>
            <a:r>
              <a:rPr lang="en-US" sz="1200" dirty="0">
                <a:solidFill>
                  <a:srgbClr val="000000"/>
                </a:solidFill>
                <a:effectLst/>
                <a:latin typeface="Arial" panose="020B0604020202020204" pitchFamily="34" charset="0"/>
                <a:cs typeface="Arial" panose="020B0604020202020204" pitchFamily="34" charset="0"/>
              </a:rPr>
              <a:t>big enough to give high confidence in the overall performance for the system</a:t>
            </a:r>
            <a:r>
              <a:rPr lang="zh-TW" altLang="en-US" sz="1200" dirty="0">
                <a:solidFill>
                  <a:srgbClr val="000000"/>
                </a:solidFill>
                <a:effectLst/>
                <a:latin typeface="Arial" panose="020B0604020202020204" pitchFamily="34" charset="0"/>
                <a:cs typeface="Arial" panose="020B0604020202020204" pitchFamily="34" charset="0"/>
              </a:rPr>
              <a:t>，　</a:t>
            </a:r>
            <a:r>
              <a:rPr lang="en-US" dirty="0"/>
              <a:t>And we first allocate 60% of total to the training , 20… </a:t>
            </a:r>
            <a:endParaRPr lang="en-US" sz="12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effectLst/>
                <a:latin typeface="Arial" panose="020B0604020202020204" pitchFamily="34" charset="0"/>
                <a:cs typeface="Arial" panose="020B0604020202020204" pitchFamily="34" charset="0"/>
              </a:rPr>
              <a:t>And then for example, if we are using 100 cycle information as the input, we will organize into the matrix which you have total of 800 features, because you have 100 cycles and 8 distinct feature and then each column represent each cell data.</a:t>
            </a:r>
          </a:p>
          <a:p>
            <a:endParaRPr lang="en-US" sz="120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effectLst/>
                <a:latin typeface="Arial" panose="020B0604020202020204" pitchFamily="34" charset="0"/>
                <a:cs typeface="Arial" panose="020B0604020202020204" pitchFamily="34" charset="0"/>
              </a:rPr>
              <a:t>And here we used binary </a:t>
            </a:r>
            <a:r>
              <a:rPr lang="en-US" sz="1200" dirty="0" err="1">
                <a:solidFill>
                  <a:srgbClr val="000000"/>
                </a:solidFill>
                <a:effectLst/>
                <a:latin typeface="Arial" panose="020B0604020202020204" pitchFamily="34" charset="0"/>
                <a:cs typeface="Arial" panose="020B0604020202020204" pitchFamily="34" charset="0"/>
              </a:rPr>
              <a:t>classificaitom</a:t>
            </a:r>
            <a:r>
              <a:rPr lang="en-US" sz="1200" dirty="0">
                <a:solidFill>
                  <a:srgbClr val="000000"/>
                </a:solidFill>
                <a:effectLst/>
                <a:latin typeface="Arial" panose="020B0604020202020204" pitchFamily="34" charset="0"/>
                <a:cs typeface="Arial" panose="020B0604020202020204" pitchFamily="34" charset="0"/>
              </a:rPr>
              <a:t>, we </a:t>
            </a: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classified cell into “low-lifetime” (y = 0 when cycle life &lt; 550) and “high-lifetime” (y = 1 when cycle life ≥ 550). </a:t>
            </a:r>
          </a:p>
          <a:p>
            <a:endParaRPr lang="en-US" sz="120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effectLst/>
                <a:latin typeface="Arial" panose="020B0604020202020204" pitchFamily="34" charset="0"/>
                <a:cs typeface="Arial" panose="020B0604020202020204" pitchFamily="34" charset="0"/>
              </a:rPr>
              <a:t>The size of the validation and test set: big enough to give high confidence in the overall performance for the system</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5</a:t>
            </a:fld>
            <a:endParaRPr kumimoji="1" lang="zh-CN" altLang="en-US"/>
          </a:p>
        </p:txBody>
      </p:sp>
    </p:spTree>
    <p:extLst>
      <p:ext uri="{BB962C8B-B14F-4D97-AF65-F5344CB8AC3E}">
        <p14:creationId xmlns:p14="http://schemas.microsoft.com/office/powerpoint/2010/main" val="304154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used the binary </a:t>
            </a:r>
            <a:r>
              <a:rPr lang="en-US" dirty="0" err="1"/>
              <a:t>coress</a:t>
            </a:r>
            <a:r>
              <a:rPr lang="en-US" dirty="0"/>
              <a:t> entropy loss</a:t>
            </a:r>
            <a:r>
              <a:rPr lang="zh-TW" altLang="en-US" dirty="0"/>
              <a:t> </a:t>
            </a:r>
            <a:r>
              <a:rPr lang="en-US" altLang="zh-TW" dirty="0"/>
              <a:t>(typical loss function to update the parameter)</a:t>
            </a:r>
            <a:r>
              <a:rPr lang="en-US" dirty="0"/>
              <a:t> and </a:t>
            </a:r>
            <a:r>
              <a:rPr lang="en-US" dirty="0" err="1"/>
              <a:t>adam</a:t>
            </a:r>
            <a:r>
              <a:rPr lang="en-US" dirty="0"/>
              <a:t> was used as the optimizer to optimize faster</a:t>
            </a:r>
          </a:p>
          <a:p>
            <a:r>
              <a:rPr lang="en-US" dirty="0"/>
              <a:t>And the model we first try  used is </a:t>
            </a:r>
            <a:r>
              <a:rPr lang="en-US" dirty="0" err="1"/>
              <a:t>Fullly</a:t>
            </a:r>
            <a:r>
              <a:rPr lang="en-US" dirty="0"/>
              <a:t> connected neural network. And then we also used RNN because this model has been shown to have good performance in the time-series data. </a:t>
            </a:r>
          </a:p>
          <a:p>
            <a:r>
              <a:rPr lang="en-US" dirty="0"/>
              <a:t>RNN allows to exit temporal dynamic behavior Compared with the FCNN, which you first input all the data and each layer get the estimate from the previous layer, and then predict the cycle life</a:t>
            </a:r>
          </a:p>
          <a:p>
            <a:r>
              <a:rPr lang="en-US" dirty="0"/>
              <a:t>For the RNN, it tries to predict the </a:t>
            </a:r>
            <a:r>
              <a:rPr lang="en-US" dirty="0" err="1"/>
              <a:t>cyclife</a:t>
            </a:r>
            <a:r>
              <a:rPr lang="en-US" dirty="0"/>
              <a:t> every time it throws a cycle information. Like here for y3 here, when it predict the cycle life, it is based on the previous estimate (</a:t>
            </a:r>
            <a:r>
              <a:rPr lang="en-US" dirty="0" err="1"/>
              <a:t>calciated</a:t>
            </a:r>
            <a:r>
              <a:rPr lang="en-US" dirty="0"/>
              <a:t> from first and second </a:t>
            </a:r>
            <a:r>
              <a:rPr lang="en-US" dirty="0" err="1"/>
              <a:t>cycyle</a:t>
            </a:r>
            <a:r>
              <a:rPr lang="en-US" dirty="0"/>
              <a:t>) and then the cycle 3 information </a:t>
            </a:r>
          </a:p>
          <a:p>
            <a:r>
              <a:rPr lang="en-US" dirty="0"/>
              <a:t>Which allows the model to track the temporal information. </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6</a:t>
            </a:fld>
            <a:endParaRPr kumimoji="1" lang="zh-CN" altLang="en-US"/>
          </a:p>
        </p:txBody>
      </p:sp>
    </p:spTree>
    <p:extLst>
      <p:ext uri="{BB962C8B-B14F-4D97-AF65-F5344CB8AC3E}">
        <p14:creationId xmlns:p14="http://schemas.microsoft.com/office/powerpoint/2010/main" val="1290396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this is the result of using 5, cycle, 10 cycle, 50 cycles and 100 cycles, we and the learning rate is optimized based on the validation accuracy. </a:t>
            </a:r>
          </a:p>
          <a:p>
            <a:r>
              <a:rPr lang="en-US" dirty="0"/>
              <a:t>From the result here we shows that we can achieve 83 accuracy when using 5 cycles to predict the cycle life. </a:t>
            </a:r>
          </a:p>
          <a:p>
            <a:r>
              <a:rPr lang="en-US" dirty="0"/>
              <a:t>Compared between the validation accuracy and test accuracy we see that the there is overfit issues, and when we plot cost </a:t>
            </a:r>
            <a:r>
              <a:rPr lang="en-US" dirty="0" err="1"/>
              <a:t>v.s</a:t>
            </a:r>
            <a:r>
              <a:rPr lang="en-US" dirty="0"/>
              <a:t> dev set, we saw the dev cost increase after around 50 iterations. Do we also implement early stopping and the test accuracy is slightly improved from 83 to 85 when using 5 cycles.</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7</a:t>
            </a:fld>
            <a:endParaRPr kumimoji="1" lang="zh-CN" altLang="en-US"/>
          </a:p>
        </p:txBody>
      </p:sp>
    </p:spTree>
    <p:extLst>
      <p:ext uri="{BB962C8B-B14F-4D97-AF65-F5344CB8AC3E}">
        <p14:creationId xmlns:p14="http://schemas.microsoft.com/office/powerpoint/2010/main" val="421210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Ｃ</a:t>
            </a:r>
            <a:r>
              <a:rPr lang="en-US" dirty="0" err="1"/>
              <a:t>ompared</a:t>
            </a:r>
            <a:r>
              <a:rPr lang="en-US" dirty="0"/>
              <a:t> the model result between FCNN and RNN, we can see with using the RNN, using 5, 50 and 100 , the accuracy get improved. It demonstrate </a:t>
            </a:r>
            <a:r>
              <a:rPr lang="en-US" dirty="0" err="1"/>
              <a:t>tha</a:t>
            </a:r>
            <a:r>
              <a:rPr lang="en-US" dirty="0"/>
              <a:t> </a:t>
            </a:r>
            <a:r>
              <a:rPr lang="en-US" dirty="0" err="1"/>
              <a:t>tusing</a:t>
            </a:r>
            <a:r>
              <a:rPr lang="en-US" dirty="0"/>
              <a:t> RNN shows better performance than FCNN.</a:t>
            </a:r>
          </a:p>
          <a:p>
            <a:endParaRPr lang="en-US" dirty="0"/>
          </a:p>
          <a:p>
            <a:r>
              <a:rPr lang="en-US" dirty="0"/>
              <a:t>And most </a:t>
            </a:r>
            <a:r>
              <a:rPr lang="en-US" dirty="0" err="1"/>
              <a:t>interestly</a:t>
            </a:r>
            <a:r>
              <a:rPr lang="en-US" dirty="0"/>
              <a:t> compare </a:t>
            </a:r>
            <a:r>
              <a:rPr lang="en-US" dirty="0" err="1"/>
              <a:t>dwith</a:t>
            </a:r>
            <a:r>
              <a:rPr lang="en-US" dirty="0"/>
              <a:t> the machine </a:t>
            </a:r>
            <a:r>
              <a:rPr lang="en-US" dirty="0" err="1"/>
              <a:t>leanrin</a:t>
            </a:r>
            <a:r>
              <a:rPr lang="en-US" dirty="0"/>
              <a:t> model that I</a:t>
            </a:r>
            <a:r>
              <a:rPr lang="zh-TW" altLang="en-US" dirty="0"/>
              <a:t> </a:t>
            </a:r>
            <a:r>
              <a:rPr lang="en-US" altLang="zh-TW" dirty="0"/>
              <a:t>just</a:t>
            </a:r>
            <a:r>
              <a:rPr lang="zh-TW" altLang="en-US" dirty="0"/>
              <a:t> </a:t>
            </a:r>
            <a:r>
              <a:rPr lang="en-US" altLang="zh-TW" dirty="0"/>
              <a:t>show</a:t>
            </a:r>
            <a:r>
              <a:rPr lang="zh-TW" altLang="en-US" dirty="0"/>
              <a:t> </a:t>
            </a:r>
            <a:r>
              <a:rPr lang="en-US" altLang="zh-TW" dirty="0"/>
              <a:t>you</a:t>
            </a:r>
            <a:r>
              <a:rPr lang="zh-TW" altLang="en-US" dirty="0"/>
              <a:t> </a:t>
            </a:r>
            <a:r>
              <a:rPr lang="en-US" altLang="zh-TW" dirty="0"/>
              <a:t>previously, we can achieve similar performance with 95 % test accuracy using the first 5 </a:t>
            </a:r>
            <a:r>
              <a:rPr lang="en-US" altLang="zh-TW" dirty="0" err="1"/>
              <a:t>cyle</a:t>
            </a:r>
            <a:r>
              <a:rPr lang="en-US" altLang="zh-TW" dirty="0"/>
              <a:t> information to predict the cycle life</a:t>
            </a:r>
            <a:endParaRPr lang="en-US" dirty="0"/>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8</a:t>
            </a:fld>
            <a:endParaRPr kumimoji="1" lang="zh-CN" altLang="en-US"/>
          </a:p>
        </p:txBody>
      </p:sp>
    </p:spTree>
    <p:extLst>
      <p:ext uri="{BB962C8B-B14F-4D97-AF65-F5344CB8AC3E}">
        <p14:creationId xmlns:p14="http://schemas.microsoft.com/office/powerpoint/2010/main" val="2689009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conclusion </a:t>
            </a:r>
          </a:p>
        </p:txBody>
      </p:sp>
      <p:sp>
        <p:nvSpPr>
          <p:cNvPr id="4" name="Slide Number Placeholder 3"/>
          <p:cNvSpPr>
            <a:spLocks noGrp="1"/>
          </p:cNvSpPr>
          <p:nvPr>
            <p:ph type="sldNum" sz="quarter" idx="5"/>
          </p:nvPr>
        </p:nvSpPr>
        <p:spPr/>
        <p:txBody>
          <a:bodyPr/>
          <a:lstStyle/>
          <a:p>
            <a:fld id="{636B057B-6066-BC40-A409-A482AFED7EFA}" type="slidenum">
              <a:rPr kumimoji="1" lang="zh-CN" altLang="en-US" smtClean="0"/>
              <a:t>9</a:t>
            </a:fld>
            <a:endParaRPr kumimoji="1" lang="zh-CN" altLang="en-US"/>
          </a:p>
        </p:txBody>
      </p:sp>
    </p:spTree>
    <p:extLst>
      <p:ext uri="{BB962C8B-B14F-4D97-AF65-F5344CB8AC3E}">
        <p14:creationId xmlns:p14="http://schemas.microsoft.com/office/powerpoint/2010/main" val="527434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3969347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120139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367382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03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B9CBA-3CC8-453B-B7A8-8CDA2C6EA4EB}" type="datetimeFigureOut">
              <a:rPr lang="zh-CN" altLang="en-US" smtClean="0">
                <a:uFillTx/>
              </a:rPr>
              <a:t>2020/12/8</a:t>
            </a:fld>
            <a:endParaRPr lang="zh-CN" altLang="en-US">
              <a:uFillTx/>
            </a:endParaRPr>
          </a:p>
        </p:txBody>
      </p:sp>
      <p:sp>
        <p:nvSpPr>
          <p:cNvPr id="3" name="Footer Placeholder 2"/>
          <p:cNvSpPr>
            <a:spLocks noGrp="1"/>
          </p:cNvSpPr>
          <p:nvPr>
            <p:ph type="ftr" sz="quarter" idx="11"/>
          </p:nvPr>
        </p:nvSpPr>
        <p:spPr/>
        <p:txBody>
          <a:bodyPr/>
          <a:lstStyle/>
          <a:p>
            <a:endParaRPr lang="zh-CN" altLang="en-US">
              <a:uFillTx/>
            </a:endParaRPr>
          </a:p>
        </p:txBody>
      </p:sp>
      <p:sp>
        <p:nvSpPr>
          <p:cNvPr id="4" name="Slide Number Placeholder 3"/>
          <p:cNvSpPr>
            <a:spLocks noGrp="1"/>
          </p:cNvSpPr>
          <p:nvPr>
            <p:ph type="sldNum" sz="quarter" idx="12"/>
          </p:nvPr>
        </p:nvSpPr>
        <p:spPr/>
        <p:txBody>
          <a:bodyPr/>
          <a:lstStyle/>
          <a:p>
            <a:fld id="{1AAF774C-818F-4967-9FB1-5064F21169F3}" type="slidenum">
              <a:rPr lang="zh-CN" altLang="en-US" smtClean="0">
                <a:uFillTx/>
              </a:rPr>
              <a:t>‹#›</a:t>
            </a:fld>
            <a:endParaRPr lang="zh-CN" altLang="en-US">
              <a:uFillTx/>
            </a:endParaRPr>
          </a:p>
        </p:txBody>
      </p:sp>
      <p:sp>
        <p:nvSpPr>
          <p:cNvPr id="5" name="直角三角形 4"/>
          <p:cNvSpPr>
            <a:spLocks/>
          </p:cNvSpPr>
          <p:nvPr/>
        </p:nvSpPr>
        <p:spPr>
          <a:xfrm rot="5400000">
            <a:off x="1353630" y="-1254101"/>
            <a:ext cx="6459180"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
        <p:nvSpPr>
          <p:cNvPr id="6" name="直角三角形 5"/>
          <p:cNvSpPr>
            <a:spLocks/>
          </p:cNvSpPr>
          <p:nvPr/>
        </p:nvSpPr>
        <p:spPr>
          <a:xfrm rot="5400000">
            <a:off x="767133" y="-767129"/>
            <a:ext cx="4646616"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
        <p:nvSpPr>
          <p:cNvPr id="7" name="直角三角形 6"/>
          <p:cNvSpPr>
            <a:spLocks/>
          </p:cNvSpPr>
          <p:nvPr/>
        </p:nvSpPr>
        <p:spPr>
          <a:xfrm rot="5400000">
            <a:off x="405116" y="-405113"/>
            <a:ext cx="2453833"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
        <p:nvSpPr>
          <p:cNvPr id="8" name="直角三角形 7"/>
          <p:cNvSpPr>
            <a:spLocks/>
          </p:cNvSpPr>
          <p:nvPr userDrawn="1"/>
        </p:nvSpPr>
        <p:spPr>
          <a:xfrm rot="5400000">
            <a:off x="1353630" y="-1254101"/>
            <a:ext cx="6459180"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
        <p:nvSpPr>
          <p:cNvPr id="9" name="直角三角形 8"/>
          <p:cNvSpPr>
            <a:spLocks/>
          </p:cNvSpPr>
          <p:nvPr userDrawn="1"/>
        </p:nvSpPr>
        <p:spPr>
          <a:xfrm rot="5400000">
            <a:off x="767133" y="-767129"/>
            <a:ext cx="4646616"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
        <p:nvSpPr>
          <p:cNvPr id="10" name="直角三角形 9"/>
          <p:cNvSpPr>
            <a:spLocks/>
          </p:cNvSpPr>
          <p:nvPr userDrawn="1"/>
        </p:nvSpPr>
        <p:spPr>
          <a:xfrm rot="5400000">
            <a:off x="405116" y="-405113"/>
            <a:ext cx="2453833"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uFillTx/>
            </a:endParaRPr>
          </a:p>
        </p:txBody>
      </p:sp>
    </p:spTree>
    <p:extLst>
      <p:ext uri="{BB962C8B-B14F-4D97-AF65-F5344CB8AC3E}">
        <p14:creationId xmlns:p14="http://schemas.microsoft.com/office/powerpoint/2010/main" val="3143020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uFillTx/>
              </a:defRPr>
            </a:lvl1pPr>
          </a:lstStyle>
          <a:p>
            <a:r>
              <a:rPr lang="zh-CN" altLang="en-US">
                <a:uFillTx/>
              </a:rPr>
              <a:t>单击此处编辑母版标题样式</a:t>
            </a:r>
            <a:endParaRPr lang="en-US" dirty="0">
              <a:uFillTx/>
            </a:endParaRPr>
          </a:p>
        </p:txBody>
      </p:sp>
      <p:sp>
        <p:nvSpPr>
          <p:cNvPr id="3" name="Content Placeholder 2"/>
          <p:cNvSpPr>
            <a:spLocks noGrp="1"/>
          </p:cNvSpPr>
          <p:nvPr>
            <p:ph idx="1"/>
          </p:nvPr>
        </p:nvSpPr>
        <p:spPr>
          <a:xfrm>
            <a:off x="3887391" y="987427"/>
            <a:ext cx="4629150" cy="4873625"/>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zh-CN" altLang="en-US">
                <a:uFillTx/>
              </a:rPr>
              <a:t>单击此处编辑母版文本样式</a:t>
            </a:r>
          </a:p>
          <a:p>
            <a:pPr lvl="1"/>
            <a:r>
              <a:rPr lang="zh-CN" altLang="en-US">
                <a:uFillTx/>
              </a:rPr>
              <a:t>二级</a:t>
            </a:r>
          </a:p>
          <a:p>
            <a:pPr lvl="2"/>
            <a:r>
              <a:rPr lang="zh-CN" altLang="en-US">
                <a:uFillTx/>
              </a:rPr>
              <a:t>三级</a:t>
            </a:r>
          </a:p>
          <a:p>
            <a:pPr lvl="3"/>
            <a:r>
              <a:rPr lang="zh-CN" altLang="en-US">
                <a:uFillTx/>
              </a:rPr>
              <a:t>四级</a:t>
            </a:r>
          </a:p>
          <a:p>
            <a:pPr lvl="4"/>
            <a:r>
              <a:rPr lang="zh-CN" altLang="en-US">
                <a:uFillTx/>
              </a:rPr>
              <a:t>五级</a:t>
            </a:r>
            <a:endParaRPr lang="en-US" dirty="0">
              <a:uFillTx/>
            </a:endParaRPr>
          </a:p>
        </p:txBody>
      </p:sp>
      <p:sp>
        <p:nvSpPr>
          <p:cNvPr id="4" name="Text Placeholder 3"/>
          <p:cNvSpPr>
            <a:spLocks noGrp="1"/>
          </p:cNvSpPr>
          <p:nvPr>
            <p:ph type="body" sz="half" idx="2"/>
          </p:nvPr>
        </p:nvSpPr>
        <p:spPr>
          <a:xfrm>
            <a:off x="629841" y="2057402"/>
            <a:ext cx="2949178" cy="3811588"/>
          </a:xfrm>
        </p:spPr>
        <p:txBody>
          <a:bodyPr/>
          <a:lstStyle>
            <a:lvl1pPr marL="0" indent="0">
              <a:buNone/>
              <a:defRPr sz="1200">
                <a:uFillTx/>
              </a:defRPr>
            </a:lvl1pPr>
            <a:lvl2pPr marL="342891" indent="0">
              <a:buNone/>
              <a:defRPr sz="1050">
                <a:uFillTx/>
              </a:defRPr>
            </a:lvl2pPr>
            <a:lvl3pPr marL="685782" indent="0">
              <a:buNone/>
              <a:defRPr sz="900">
                <a:uFillTx/>
              </a:defRPr>
            </a:lvl3pPr>
            <a:lvl4pPr marL="1028673" indent="0">
              <a:buNone/>
              <a:defRPr sz="750">
                <a:uFillTx/>
              </a:defRPr>
            </a:lvl4pPr>
            <a:lvl5pPr marL="1371563" indent="0">
              <a:buNone/>
              <a:defRPr sz="750">
                <a:uFillTx/>
              </a:defRPr>
            </a:lvl5pPr>
            <a:lvl6pPr marL="1714454" indent="0">
              <a:buNone/>
              <a:defRPr sz="750">
                <a:uFillTx/>
              </a:defRPr>
            </a:lvl6pPr>
            <a:lvl7pPr marL="2057345" indent="0">
              <a:buNone/>
              <a:defRPr sz="750">
                <a:uFillTx/>
              </a:defRPr>
            </a:lvl7pPr>
            <a:lvl8pPr marL="2400236" indent="0">
              <a:buNone/>
              <a:defRPr sz="750">
                <a:uFillTx/>
              </a:defRPr>
            </a:lvl8pPr>
            <a:lvl9pPr marL="2743127" indent="0">
              <a:buNone/>
              <a:defRPr sz="750">
                <a:uFillTx/>
              </a:defRPr>
            </a:lvl9pPr>
          </a:lstStyle>
          <a:p>
            <a:pPr lvl="0"/>
            <a:r>
              <a:rPr lang="zh-CN" altLang="en-US">
                <a:uFillTx/>
              </a:rPr>
              <a:t>单击此处编辑母版文本样式</a:t>
            </a:r>
          </a:p>
        </p:txBody>
      </p:sp>
      <p:sp>
        <p:nvSpPr>
          <p:cNvPr id="5" name="Date Placeholder 4"/>
          <p:cNvSpPr>
            <a:spLocks noGrp="1"/>
          </p:cNvSpPr>
          <p:nvPr>
            <p:ph type="dt" sz="half" idx="10"/>
          </p:nvPr>
        </p:nvSpPr>
        <p:spPr/>
        <p:txBody>
          <a:bodyPr/>
          <a:lstStyle/>
          <a:p>
            <a:fld id="{3DEB9CBA-3CC8-453B-B7A8-8CDA2C6EA4EB}" type="datetimeFigureOut">
              <a:rPr lang="zh-CN" altLang="en-US" smtClean="0">
                <a:uFillTx/>
              </a:rPr>
              <a:t>2020/12/8</a:t>
            </a:fld>
            <a:endParaRPr lang="zh-CN" altLang="en-US">
              <a:uFillTx/>
            </a:endParaRPr>
          </a:p>
        </p:txBody>
      </p:sp>
      <p:sp>
        <p:nvSpPr>
          <p:cNvPr id="6" name="Footer Placeholder 5"/>
          <p:cNvSpPr>
            <a:spLocks noGrp="1"/>
          </p:cNvSpPr>
          <p:nvPr>
            <p:ph type="ftr" sz="quarter" idx="11"/>
          </p:nvPr>
        </p:nvSpPr>
        <p:spPr/>
        <p:txBody>
          <a:bodyPr/>
          <a:lstStyle/>
          <a:p>
            <a:endParaRPr lang="zh-CN" altLang="en-US">
              <a:uFillTx/>
            </a:endParaRPr>
          </a:p>
        </p:txBody>
      </p:sp>
      <p:sp>
        <p:nvSpPr>
          <p:cNvPr id="7" name="Slide Number Placeholder 6"/>
          <p:cNvSpPr>
            <a:spLocks noGrp="1"/>
          </p:cNvSpPr>
          <p:nvPr>
            <p:ph type="sldNum" sz="quarter" idx="12"/>
          </p:nvPr>
        </p:nvSpPr>
        <p:spPr/>
        <p:txBody>
          <a:bodyPr/>
          <a:lstStyle/>
          <a:p>
            <a:fld id="{1AAF774C-818F-4967-9FB1-5064F21169F3}" type="slidenum">
              <a:rPr lang="zh-CN" altLang="en-US" smtClean="0">
                <a:uFillTx/>
              </a:rPr>
              <a:t>‹#›</a:t>
            </a:fld>
            <a:endParaRPr lang="zh-CN" altLang="en-US">
              <a:uFillTx/>
            </a:endParaRPr>
          </a:p>
        </p:txBody>
      </p:sp>
    </p:spTree>
    <p:extLst>
      <p:ext uri="{BB962C8B-B14F-4D97-AF65-F5344CB8AC3E}">
        <p14:creationId xmlns:p14="http://schemas.microsoft.com/office/powerpoint/2010/main" val="2425770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uFillTx/>
              </a:defRPr>
            </a:lvl1pPr>
          </a:lstStyle>
          <a:p>
            <a:r>
              <a:rPr lang="zh-CN" altLang="en-US">
                <a:uFillTx/>
              </a:rPr>
              <a:t>单击此处编辑母版标题样式</a:t>
            </a:r>
            <a:endParaRPr lang="en-US" dirty="0">
              <a:uFillTx/>
            </a:endParaRPr>
          </a:p>
        </p:txBody>
      </p:sp>
      <p:sp>
        <p:nvSpPr>
          <p:cNvPr id="3" name="Picture Placeholder 2"/>
          <p:cNvSpPr>
            <a:spLocks noGrp="1" noChangeAspect="1"/>
          </p:cNvSpPr>
          <p:nvPr>
            <p:ph type="pic" idx="1"/>
          </p:nvPr>
        </p:nvSpPr>
        <p:spPr>
          <a:xfrm>
            <a:off x="3887391" y="987427"/>
            <a:ext cx="4629150" cy="4873625"/>
          </a:xfrm>
        </p:spPr>
        <p:txBody>
          <a:bodyPr anchor="t"/>
          <a:lstStyle>
            <a:lvl1pPr marL="0" indent="0">
              <a:buNone/>
              <a:defRPr sz="2400">
                <a:uFillTx/>
              </a:defRPr>
            </a:lvl1pPr>
            <a:lvl2pPr marL="342891" indent="0">
              <a:buNone/>
              <a:defRPr sz="2100">
                <a:uFillTx/>
              </a:defRPr>
            </a:lvl2pPr>
            <a:lvl3pPr marL="685782" indent="0">
              <a:buNone/>
              <a:defRPr sz="1800">
                <a:uFillTx/>
              </a:defRPr>
            </a:lvl3pPr>
            <a:lvl4pPr marL="1028673" indent="0">
              <a:buNone/>
              <a:defRPr sz="1500">
                <a:uFillTx/>
              </a:defRPr>
            </a:lvl4pPr>
            <a:lvl5pPr marL="1371563" indent="0">
              <a:buNone/>
              <a:defRPr sz="1500">
                <a:uFillTx/>
              </a:defRPr>
            </a:lvl5pPr>
            <a:lvl6pPr marL="1714454" indent="0">
              <a:buNone/>
              <a:defRPr sz="1500">
                <a:uFillTx/>
              </a:defRPr>
            </a:lvl6pPr>
            <a:lvl7pPr marL="2057345" indent="0">
              <a:buNone/>
              <a:defRPr sz="1500">
                <a:uFillTx/>
              </a:defRPr>
            </a:lvl7pPr>
            <a:lvl8pPr marL="2400236" indent="0">
              <a:buNone/>
              <a:defRPr sz="1500">
                <a:uFillTx/>
              </a:defRPr>
            </a:lvl8pPr>
            <a:lvl9pPr marL="2743127" indent="0">
              <a:buNone/>
              <a:defRPr sz="1500">
                <a:uFillTx/>
              </a:defRPr>
            </a:lvl9pPr>
          </a:lstStyle>
          <a:p>
            <a:r>
              <a:rPr lang="zh-CN" altLang="en-US">
                <a:uFillTx/>
              </a:rPr>
              <a:t>单击图标添加图片</a:t>
            </a:r>
            <a:endParaRPr lang="en-US" dirty="0">
              <a:uFillTx/>
            </a:endParaRPr>
          </a:p>
        </p:txBody>
      </p:sp>
      <p:sp>
        <p:nvSpPr>
          <p:cNvPr id="4" name="Text Placeholder 3"/>
          <p:cNvSpPr>
            <a:spLocks noGrp="1"/>
          </p:cNvSpPr>
          <p:nvPr>
            <p:ph type="body" sz="half" idx="2"/>
          </p:nvPr>
        </p:nvSpPr>
        <p:spPr>
          <a:xfrm>
            <a:off x="629841" y="2057402"/>
            <a:ext cx="2949178" cy="3811588"/>
          </a:xfrm>
        </p:spPr>
        <p:txBody>
          <a:bodyPr/>
          <a:lstStyle>
            <a:lvl1pPr marL="0" indent="0">
              <a:buNone/>
              <a:defRPr sz="1200">
                <a:uFillTx/>
              </a:defRPr>
            </a:lvl1pPr>
            <a:lvl2pPr marL="342891" indent="0">
              <a:buNone/>
              <a:defRPr sz="1050">
                <a:uFillTx/>
              </a:defRPr>
            </a:lvl2pPr>
            <a:lvl3pPr marL="685782" indent="0">
              <a:buNone/>
              <a:defRPr sz="900">
                <a:uFillTx/>
              </a:defRPr>
            </a:lvl3pPr>
            <a:lvl4pPr marL="1028673" indent="0">
              <a:buNone/>
              <a:defRPr sz="750">
                <a:uFillTx/>
              </a:defRPr>
            </a:lvl4pPr>
            <a:lvl5pPr marL="1371563" indent="0">
              <a:buNone/>
              <a:defRPr sz="750">
                <a:uFillTx/>
              </a:defRPr>
            </a:lvl5pPr>
            <a:lvl6pPr marL="1714454" indent="0">
              <a:buNone/>
              <a:defRPr sz="750">
                <a:uFillTx/>
              </a:defRPr>
            </a:lvl6pPr>
            <a:lvl7pPr marL="2057345" indent="0">
              <a:buNone/>
              <a:defRPr sz="750">
                <a:uFillTx/>
              </a:defRPr>
            </a:lvl7pPr>
            <a:lvl8pPr marL="2400236" indent="0">
              <a:buNone/>
              <a:defRPr sz="750">
                <a:uFillTx/>
              </a:defRPr>
            </a:lvl8pPr>
            <a:lvl9pPr marL="2743127" indent="0">
              <a:buNone/>
              <a:defRPr sz="750">
                <a:uFillTx/>
              </a:defRPr>
            </a:lvl9pPr>
          </a:lstStyle>
          <a:p>
            <a:pPr lvl="0"/>
            <a:r>
              <a:rPr lang="zh-CN" altLang="en-US">
                <a:uFillTx/>
              </a:rPr>
              <a:t>单击此处编辑母版文本样式</a:t>
            </a:r>
          </a:p>
        </p:txBody>
      </p:sp>
      <p:sp>
        <p:nvSpPr>
          <p:cNvPr id="5" name="Date Placeholder 4"/>
          <p:cNvSpPr>
            <a:spLocks noGrp="1"/>
          </p:cNvSpPr>
          <p:nvPr>
            <p:ph type="dt" sz="half" idx="10"/>
          </p:nvPr>
        </p:nvSpPr>
        <p:spPr/>
        <p:txBody>
          <a:bodyPr/>
          <a:lstStyle/>
          <a:p>
            <a:fld id="{3DEB9CBA-3CC8-453B-B7A8-8CDA2C6EA4EB}" type="datetimeFigureOut">
              <a:rPr lang="zh-CN" altLang="en-US" smtClean="0">
                <a:uFillTx/>
              </a:rPr>
              <a:t>2020/12/8</a:t>
            </a:fld>
            <a:endParaRPr lang="zh-CN" altLang="en-US">
              <a:uFillTx/>
            </a:endParaRPr>
          </a:p>
        </p:txBody>
      </p:sp>
      <p:sp>
        <p:nvSpPr>
          <p:cNvPr id="6" name="Footer Placeholder 5"/>
          <p:cNvSpPr>
            <a:spLocks noGrp="1"/>
          </p:cNvSpPr>
          <p:nvPr>
            <p:ph type="ftr" sz="quarter" idx="11"/>
          </p:nvPr>
        </p:nvSpPr>
        <p:spPr/>
        <p:txBody>
          <a:bodyPr/>
          <a:lstStyle/>
          <a:p>
            <a:endParaRPr lang="zh-CN" altLang="en-US">
              <a:uFillTx/>
            </a:endParaRPr>
          </a:p>
        </p:txBody>
      </p:sp>
      <p:sp>
        <p:nvSpPr>
          <p:cNvPr id="7" name="Slide Number Placeholder 6"/>
          <p:cNvSpPr>
            <a:spLocks noGrp="1"/>
          </p:cNvSpPr>
          <p:nvPr>
            <p:ph type="sldNum" sz="quarter" idx="12"/>
          </p:nvPr>
        </p:nvSpPr>
        <p:spPr/>
        <p:txBody>
          <a:bodyPr/>
          <a:lstStyle/>
          <a:p>
            <a:fld id="{1AAF774C-818F-4967-9FB1-5064F21169F3}" type="slidenum">
              <a:rPr lang="zh-CN" altLang="en-US" smtClean="0">
                <a:uFillTx/>
              </a:rPr>
              <a:t>‹#›</a:t>
            </a:fld>
            <a:endParaRPr lang="zh-CN" altLang="en-US">
              <a:uFillTx/>
            </a:endParaRPr>
          </a:p>
        </p:txBody>
      </p:sp>
    </p:spTree>
    <p:extLst>
      <p:ext uri="{BB962C8B-B14F-4D97-AF65-F5344CB8AC3E}">
        <p14:creationId xmlns:p14="http://schemas.microsoft.com/office/powerpoint/2010/main" val="2930754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uFillTx/>
              </a:rPr>
              <a:t>单击此处编辑母版标题样式</a:t>
            </a:r>
            <a:endParaRPr lang="en-US" dirty="0">
              <a:uFillTx/>
            </a:endParaRPr>
          </a:p>
        </p:txBody>
      </p:sp>
      <p:sp>
        <p:nvSpPr>
          <p:cNvPr id="3" name="Vertical Text Placeholder 2"/>
          <p:cNvSpPr>
            <a:spLocks noGrp="1"/>
          </p:cNvSpPr>
          <p:nvPr>
            <p:ph type="body" orient="vert" idx="1"/>
          </p:nvPr>
        </p:nvSpPr>
        <p:spPr/>
        <p:txBody>
          <a:bodyPr vert="eaVert"/>
          <a:lstStyle/>
          <a:p>
            <a:pPr lvl="0"/>
            <a:r>
              <a:rPr lang="zh-CN" altLang="en-US">
                <a:uFillTx/>
              </a:rPr>
              <a:t>单击此处编辑母版文本样式</a:t>
            </a:r>
          </a:p>
          <a:p>
            <a:pPr lvl="1"/>
            <a:r>
              <a:rPr lang="zh-CN" altLang="en-US">
                <a:uFillTx/>
              </a:rPr>
              <a:t>二级</a:t>
            </a:r>
          </a:p>
          <a:p>
            <a:pPr lvl="2"/>
            <a:r>
              <a:rPr lang="zh-CN" altLang="en-US">
                <a:uFillTx/>
              </a:rPr>
              <a:t>三级</a:t>
            </a:r>
          </a:p>
          <a:p>
            <a:pPr lvl="3"/>
            <a:r>
              <a:rPr lang="zh-CN" altLang="en-US">
                <a:uFillTx/>
              </a:rPr>
              <a:t>四级</a:t>
            </a:r>
          </a:p>
          <a:p>
            <a:pPr lvl="4"/>
            <a:r>
              <a:rPr lang="zh-CN" altLang="en-US">
                <a:uFillTx/>
              </a:rPr>
              <a:t>五级</a:t>
            </a:r>
            <a:endParaRPr lang="en-US" dirty="0">
              <a:uFillTx/>
            </a:endParaRPr>
          </a:p>
        </p:txBody>
      </p:sp>
      <p:sp>
        <p:nvSpPr>
          <p:cNvPr id="4" name="Date Placeholder 3"/>
          <p:cNvSpPr>
            <a:spLocks noGrp="1"/>
          </p:cNvSpPr>
          <p:nvPr>
            <p:ph type="dt" sz="half" idx="10"/>
          </p:nvPr>
        </p:nvSpPr>
        <p:spPr/>
        <p:txBody>
          <a:bodyPr/>
          <a:lstStyle/>
          <a:p>
            <a:fld id="{3DEB9CBA-3CC8-453B-B7A8-8CDA2C6EA4EB}" type="datetimeFigureOut">
              <a:rPr lang="zh-CN" altLang="en-US" smtClean="0">
                <a:uFillTx/>
              </a:rPr>
              <a:t>2020/12/8</a:t>
            </a:fld>
            <a:endParaRPr lang="zh-CN" altLang="en-US">
              <a:uFillTx/>
            </a:endParaRPr>
          </a:p>
        </p:txBody>
      </p:sp>
      <p:sp>
        <p:nvSpPr>
          <p:cNvPr id="5" name="Footer Placeholder 4"/>
          <p:cNvSpPr>
            <a:spLocks noGrp="1"/>
          </p:cNvSpPr>
          <p:nvPr>
            <p:ph type="ftr" sz="quarter" idx="11"/>
          </p:nvPr>
        </p:nvSpPr>
        <p:spPr/>
        <p:txBody>
          <a:bodyPr/>
          <a:lstStyle/>
          <a:p>
            <a:endParaRPr lang="zh-CN" altLang="en-US">
              <a:uFillTx/>
            </a:endParaRPr>
          </a:p>
        </p:txBody>
      </p:sp>
      <p:sp>
        <p:nvSpPr>
          <p:cNvPr id="6" name="Slide Number Placeholder 5"/>
          <p:cNvSpPr>
            <a:spLocks noGrp="1"/>
          </p:cNvSpPr>
          <p:nvPr>
            <p:ph type="sldNum" sz="quarter" idx="12"/>
          </p:nvPr>
        </p:nvSpPr>
        <p:spPr/>
        <p:txBody>
          <a:bodyPr/>
          <a:lstStyle/>
          <a:p>
            <a:fld id="{1AAF774C-818F-4967-9FB1-5064F21169F3}" type="slidenum">
              <a:rPr lang="zh-CN" altLang="en-US" smtClean="0">
                <a:uFillTx/>
              </a:rPr>
              <a:t>‹#›</a:t>
            </a:fld>
            <a:endParaRPr lang="zh-CN" altLang="en-US">
              <a:uFillTx/>
            </a:endParaRPr>
          </a:p>
        </p:txBody>
      </p:sp>
    </p:spTree>
    <p:extLst>
      <p:ext uri="{BB962C8B-B14F-4D97-AF65-F5344CB8AC3E}">
        <p14:creationId xmlns:p14="http://schemas.microsoft.com/office/powerpoint/2010/main" val="2665087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7"/>
            <a:ext cx="1971675" cy="5811839"/>
          </a:xfrm>
        </p:spPr>
        <p:txBody>
          <a:bodyPr vert="eaVert"/>
          <a:lstStyle/>
          <a:p>
            <a:r>
              <a:rPr lang="zh-CN" altLang="en-US">
                <a:uFillTx/>
              </a:rPr>
              <a:t>单击此处编辑母版标题样式</a:t>
            </a:r>
            <a:endParaRPr lang="en-US" dirty="0">
              <a:uFillTx/>
            </a:endParaRPr>
          </a:p>
        </p:txBody>
      </p:sp>
      <p:sp>
        <p:nvSpPr>
          <p:cNvPr id="3" name="Vertical Text Placeholder 2"/>
          <p:cNvSpPr>
            <a:spLocks noGrp="1"/>
          </p:cNvSpPr>
          <p:nvPr>
            <p:ph type="body" orient="vert" idx="1"/>
          </p:nvPr>
        </p:nvSpPr>
        <p:spPr>
          <a:xfrm>
            <a:off x="628651" y="365127"/>
            <a:ext cx="5800725" cy="5811839"/>
          </a:xfrm>
        </p:spPr>
        <p:txBody>
          <a:bodyPr vert="eaVert"/>
          <a:lstStyle/>
          <a:p>
            <a:pPr lvl="0"/>
            <a:r>
              <a:rPr lang="zh-CN" altLang="en-US">
                <a:uFillTx/>
              </a:rPr>
              <a:t>单击此处编辑母版文本样式</a:t>
            </a:r>
          </a:p>
          <a:p>
            <a:pPr lvl="1"/>
            <a:r>
              <a:rPr lang="zh-CN" altLang="en-US">
                <a:uFillTx/>
              </a:rPr>
              <a:t>二级</a:t>
            </a:r>
          </a:p>
          <a:p>
            <a:pPr lvl="2"/>
            <a:r>
              <a:rPr lang="zh-CN" altLang="en-US">
                <a:uFillTx/>
              </a:rPr>
              <a:t>三级</a:t>
            </a:r>
          </a:p>
          <a:p>
            <a:pPr lvl="3"/>
            <a:r>
              <a:rPr lang="zh-CN" altLang="en-US">
                <a:uFillTx/>
              </a:rPr>
              <a:t>四级</a:t>
            </a:r>
          </a:p>
          <a:p>
            <a:pPr lvl="4"/>
            <a:r>
              <a:rPr lang="zh-CN" altLang="en-US">
                <a:uFillTx/>
              </a:rPr>
              <a:t>五级</a:t>
            </a:r>
            <a:endParaRPr lang="en-US" dirty="0">
              <a:uFillTx/>
            </a:endParaRPr>
          </a:p>
        </p:txBody>
      </p:sp>
      <p:sp>
        <p:nvSpPr>
          <p:cNvPr id="4" name="Date Placeholder 3"/>
          <p:cNvSpPr>
            <a:spLocks noGrp="1"/>
          </p:cNvSpPr>
          <p:nvPr>
            <p:ph type="dt" sz="half" idx="10"/>
          </p:nvPr>
        </p:nvSpPr>
        <p:spPr/>
        <p:txBody>
          <a:bodyPr/>
          <a:lstStyle/>
          <a:p>
            <a:fld id="{3DEB9CBA-3CC8-453B-B7A8-8CDA2C6EA4EB}" type="datetimeFigureOut">
              <a:rPr lang="zh-CN" altLang="en-US" smtClean="0">
                <a:uFillTx/>
              </a:rPr>
              <a:t>2020/12/8</a:t>
            </a:fld>
            <a:endParaRPr lang="zh-CN" altLang="en-US">
              <a:uFillTx/>
            </a:endParaRPr>
          </a:p>
        </p:txBody>
      </p:sp>
      <p:sp>
        <p:nvSpPr>
          <p:cNvPr id="5" name="Footer Placeholder 4"/>
          <p:cNvSpPr>
            <a:spLocks noGrp="1"/>
          </p:cNvSpPr>
          <p:nvPr>
            <p:ph type="ftr" sz="quarter" idx="11"/>
          </p:nvPr>
        </p:nvSpPr>
        <p:spPr/>
        <p:txBody>
          <a:bodyPr/>
          <a:lstStyle/>
          <a:p>
            <a:endParaRPr lang="zh-CN" altLang="en-US">
              <a:uFillTx/>
            </a:endParaRPr>
          </a:p>
        </p:txBody>
      </p:sp>
      <p:sp>
        <p:nvSpPr>
          <p:cNvPr id="6" name="Slide Number Placeholder 5"/>
          <p:cNvSpPr>
            <a:spLocks noGrp="1"/>
          </p:cNvSpPr>
          <p:nvPr>
            <p:ph type="sldNum" sz="quarter" idx="12"/>
          </p:nvPr>
        </p:nvSpPr>
        <p:spPr/>
        <p:txBody>
          <a:bodyPr/>
          <a:lstStyle/>
          <a:p>
            <a:fld id="{1AAF774C-818F-4967-9FB1-5064F21169F3}" type="slidenum">
              <a:rPr lang="zh-CN" altLang="en-US" smtClean="0">
                <a:uFillTx/>
              </a:rPr>
              <a:t>‹#›</a:t>
            </a:fld>
            <a:endParaRPr lang="zh-CN" altLang="en-US">
              <a:uFillTx/>
            </a:endParaRPr>
          </a:p>
        </p:txBody>
      </p:sp>
    </p:spTree>
    <p:extLst>
      <p:ext uri="{BB962C8B-B14F-4D97-AF65-F5344CB8AC3E}">
        <p14:creationId xmlns:p14="http://schemas.microsoft.com/office/powerpoint/2010/main" val="1956182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uFillTx/>
              </a:defRPr>
            </a:lvl1pPr>
          </a:lstStyle>
          <a:p>
            <a:r>
              <a:rPr lang="zh-CN" altLang="en-US">
                <a:uFillTx/>
              </a:rPr>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800">
                <a:uFillTx/>
              </a:defRPr>
            </a:lvl1pPr>
            <a:lvl2pPr marL="342891" indent="0" algn="ctr">
              <a:buNone/>
              <a:defRPr sz="1500">
                <a:uFillTx/>
              </a:defRPr>
            </a:lvl2pPr>
            <a:lvl3pPr marL="685782" indent="0" algn="ctr">
              <a:buNone/>
              <a:defRPr sz="1350">
                <a:uFillTx/>
              </a:defRPr>
            </a:lvl3pPr>
            <a:lvl4pPr marL="1028673" indent="0" algn="ctr">
              <a:buNone/>
              <a:defRPr sz="1200">
                <a:uFillTx/>
              </a:defRPr>
            </a:lvl4pPr>
            <a:lvl5pPr marL="1371563" indent="0" algn="ctr">
              <a:buNone/>
              <a:defRPr sz="1200">
                <a:uFillTx/>
              </a:defRPr>
            </a:lvl5pPr>
            <a:lvl6pPr marL="1714454" indent="0" algn="ctr">
              <a:buNone/>
              <a:defRPr sz="1200">
                <a:uFillTx/>
              </a:defRPr>
            </a:lvl6pPr>
            <a:lvl7pPr marL="2057345" indent="0" algn="ctr">
              <a:buNone/>
              <a:defRPr sz="1200">
                <a:uFillTx/>
              </a:defRPr>
            </a:lvl7pPr>
            <a:lvl8pPr marL="2400236" indent="0" algn="ctr">
              <a:buNone/>
              <a:defRPr sz="1200">
                <a:uFillTx/>
              </a:defRPr>
            </a:lvl8pPr>
            <a:lvl9pPr marL="2743127" indent="0" algn="ctr">
              <a:buNone/>
              <a:defRPr sz="1200">
                <a:uFillTx/>
              </a:defRPr>
            </a:lvl9pPr>
          </a:lstStyle>
          <a:p>
            <a:r>
              <a:rPr lang="zh-CN" altLang="en-US">
                <a:uFillTx/>
              </a:rPr>
              <a:t>单击以编辑母版副标题样式</a:t>
            </a:r>
          </a:p>
        </p:txBody>
      </p:sp>
      <p:sp>
        <p:nvSpPr>
          <p:cNvPr id="4" name="日期占位符 3"/>
          <p:cNvSpPr>
            <a:spLocks noGrp="1"/>
          </p:cNvSpPr>
          <p:nvPr>
            <p:ph type="dt" sz="half" idx="10"/>
          </p:nvPr>
        </p:nvSpPr>
        <p:spPr/>
        <p:txBody>
          <a:bodyPr/>
          <a:lstStyle/>
          <a:p>
            <a:fld id="{5E7D4355-C038-49BD-BAE7-23E380BD828D}" type="datetimeFigureOut">
              <a:rPr lang="zh-CN" altLang="en-US" smtClean="0">
                <a:uFillTx/>
              </a:rPr>
              <a:t>2020/12/8</a:t>
            </a:fld>
            <a:endParaRPr lang="zh-CN" altLang="en-US">
              <a:uFillTx/>
            </a:endParaRPr>
          </a:p>
        </p:txBody>
      </p:sp>
      <p:sp>
        <p:nvSpPr>
          <p:cNvPr id="5" name="页脚占位符 4"/>
          <p:cNvSpPr>
            <a:spLocks noGrp="1"/>
          </p:cNvSpPr>
          <p:nvPr>
            <p:ph type="ftr" sz="quarter" idx="11"/>
          </p:nvPr>
        </p:nvSpPr>
        <p:spPr/>
        <p:txBody>
          <a:bodyPr/>
          <a:lstStyle/>
          <a:p>
            <a:endParaRPr lang="zh-CN" altLang="en-US">
              <a:uFillTx/>
            </a:endParaRPr>
          </a:p>
        </p:txBody>
      </p:sp>
      <p:sp>
        <p:nvSpPr>
          <p:cNvPr id="6" name="灯片编号占位符 5"/>
          <p:cNvSpPr>
            <a:spLocks noGrp="1"/>
          </p:cNvSpPr>
          <p:nvPr>
            <p:ph type="sldNum" sz="quarter" idx="12"/>
          </p:nvPr>
        </p:nvSpPr>
        <p:spPr/>
        <p:txBody>
          <a:bodyPr/>
          <a:lstStyle/>
          <a:p>
            <a:fld id="{48CF6BEF-5BBD-45F6-88F3-B86B06445323}" type="slidenum">
              <a:rPr lang="zh-CN" altLang="en-US" smtClean="0">
                <a:uFillTx/>
              </a:rPr>
              <a:t>‹#›</a:t>
            </a:fld>
            <a:endParaRPr lang="zh-CN" altLang="en-US">
              <a:uFillTx/>
            </a:endParaRPr>
          </a:p>
        </p:txBody>
      </p:sp>
    </p:spTree>
    <p:extLst>
      <p:ext uri="{BB962C8B-B14F-4D97-AF65-F5344CB8AC3E}">
        <p14:creationId xmlns:p14="http://schemas.microsoft.com/office/powerpoint/2010/main" val="9904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4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167211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57436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54251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288938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280854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171005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377676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CB5B4A9-18D0-F241-AF74-C040B5070D16}" type="datetimeFigureOut">
              <a:rPr kumimoji="1" lang="zh-CN" altLang="en-US" smtClean="0"/>
              <a:t>2020/12/8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245957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5B4A9-18D0-F241-AF74-C040B5070D16}" type="datetimeFigureOut">
              <a:rPr kumimoji="1" lang="zh-CN" altLang="en-US" smtClean="0"/>
              <a:t>2020/12/8</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0B7EA-5E94-D841-A1B7-9EE3CAD54DAE}" type="slidenum">
              <a:rPr kumimoji="1" lang="zh-CN" altLang="en-US" smtClean="0"/>
              <a:t>‹#›</a:t>
            </a:fld>
            <a:endParaRPr kumimoji="1" lang="zh-CN" altLang="en-US"/>
          </a:p>
        </p:txBody>
      </p:sp>
    </p:spTree>
    <p:extLst>
      <p:ext uri="{BB962C8B-B14F-4D97-AF65-F5344CB8AC3E}">
        <p14:creationId xmlns:p14="http://schemas.microsoft.com/office/powerpoint/2010/main" val="3703275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uFillTx/>
              </a:rPr>
              <a:t>单击此处编辑母版标题样式</a:t>
            </a:r>
            <a:endParaRPr lang="en-US" dirty="0">
              <a:uFillTx/>
            </a:endParaRPr>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uFillTx/>
              </a:rPr>
              <a:t>单击此处编辑母版文本样式</a:t>
            </a:r>
          </a:p>
          <a:p>
            <a:pPr lvl="1"/>
            <a:r>
              <a:rPr lang="zh-CN" altLang="en-US">
                <a:uFillTx/>
              </a:rPr>
              <a:t>第二级</a:t>
            </a:r>
          </a:p>
          <a:p>
            <a:pPr lvl="2"/>
            <a:r>
              <a:rPr lang="zh-CN" altLang="en-US">
                <a:uFillTx/>
              </a:rPr>
              <a:t>第三级</a:t>
            </a:r>
          </a:p>
          <a:p>
            <a:pPr lvl="3"/>
            <a:r>
              <a:rPr lang="zh-CN" altLang="en-US">
                <a:uFillTx/>
              </a:rPr>
              <a:t>第四级</a:t>
            </a:r>
          </a:p>
          <a:p>
            <a:pPr lvl="4"/>
            <a:r>
              <a:rPr lang="zh-CN" altLang="en-US">
                <a:uFillTx/>
              </a:rPr>
              <a:t>第五级</a:t>
            </a:r>
            <a:endParaRPr lang="en-US" dirty="0">
              <a:uFillTx/>
            </a:endParaRP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900">
                <a:solidFill>
                  <a:schemeClr val="tx1">
                    <a:tint val="75000"/>
                  </a:schemeClr>
                </a:solidFill>
                <a:uFillTx/>
              </a:defRPr>
            </a:lvl1pPr>
          </a:lstStyle>
          <a:p>
            <a:fld id="{3DEB9CBA-3CC8-453B-B7A8-8CDA2C6EA4EB}" type="datetimeFigureOut">
              <a:rPr lang="zh-CN" altLang="en-US" smtClean="0">
                <a:uFillTx/>
              </a:rPr>
              <a:t>2020/12/8</a:t>
            </a:fld>
            <a:endParaRPr lang="zh-CN" altLang="en-US">
              <a:uFillTx/>
            </a:endParaRPr>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uFillTx/>
              </a:defRPr>
            </a:lvl1pPr>
          </a:lstStyle>
          <a:p>
            <a:endParaRPr lang="zh-CN" altLang="en-US">
              <a:uFillTx/>
            </a:endParaRP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uFillTx/>
              </a:defRPr>
            </a:lvl1pPr>
          </a:lstStyle>
          <a:p>
            <a:fld id="{1AAF774C-818F-4967-9FB1-5064F21169F3}" type="slidenum">
              <a:rPr lang="zh-CN" altLang="en-US" smtClean="0">
                <a:uFillTx/>
              </a:rPr>
              <a:t>‹#›</a:t>
            </a:fld>
            <a:endParaRPr lang="zh-CN" altLang="en-US">
              <a:uFillTx/>
            </a:endParaRPr>
          </a:p>
        </p:txBody>
      </p:sp>
    </p:spTree>
    <p:extLst>
      <p:ext uri="{BB962C8B-B14F-4D97-AF65-F5344CB8AC3E}">
        <p14:creationId xmlns:p14="http://schemas.microsoft.com/office/powerpoint/2010/main" val="1398660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685305" rtl="0" eaLnBrk="1" latinLnBrk="0" hangingPunct="1">
        <a:lnSpc>
          <a:spcPct val="90000"/>
        </a:lnSpc>
        <a:spcBef>
          <a:spcPct val="0"/>
        </a:spcBef>
        <a:buNone/>
        <a:defRPr sz="3300" kern="1200">
          <a:solidFill>
            <a:schemeClr val="tx1"/>
          </a:solidFill>
          <a:uFillTx/>
          <a:latin typeface="+mj-lt"/>
          <a:ea typeface="微软雅黑 Light" panose="020B0502040204020203" pitchFamily="34" charset="-122"/>
          <a:cs typeface="+mj-cs"/>
        </a:defRPr>
      </a:lvl1pPr>
    </p:titleStyle>
    <p:bodyStyle>
      <a:lvl1pPr marL="171445" indent="-171445" algn="l" defTabSz="685305"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36" indent="-171445" algn="l" defTabSz="685305"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27" indent="-171445" algn="l" defTabSz="685305"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18"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09"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00"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791"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681"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572" indent="-171445" algn="l" defTabSz="685305"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n-US">
          <a:uFillTx/>
        </a:defRPr>
      </a:defPPr>
      <a:lvl1pPr marL="0" algn="l" defTabSz="685305" rtl="0" eaLnBrk="1" latinLnBrk="0" hangingPunct="1">
        <a:defRPr sz="1350" kern="1200">
          <a:solidFill>
            <a:schemeClr val="tx1"/>
          </a:solidFill>
          <a:uFillTx/>
          <a:latin typeface="+mn-lt"/>
          <a:ea typeface="+mn-ea"/>
          <a:cs typeface="+mn-cs"/>
        </a:defRPr>
      </a:lvl1pPr>
      <a:lvl2pPr marL="342891" algn="l" defTabSz="685305" rtl="0" eaLnBrk="1" latinLnBrk="0" hangingPunct="1">
        <a:defRPr sz="1350" kern="1200">
          <a:solidFill>
            <a:schemeClr val="tx1"/>
          </a:solidFill>
          <a:uFillTx/>
          <a:latin typeface="+mn-lt"/>
          <a:ea typeface="+mn-ea"/>
          <a:cs typeface="+mn-cs"/>
        </a:defRPr>
      </a:lvl2pPr>
      <a:lvl3pPr marL="685782" algn="l" defTabSz="685305" rtl="0" eaLnBrk="1" latinLnBrk="0" hangingPunct="1">
        <a:defRPr sz="1350" kern="1200">
          <a:solidFill>
            <a:schemeClr val="tx1"/>
          </a:solidFill>
          <a:uFillTx/>
          <a:latin typeface="+mn-lt"/>
          <a:ea typeface="+mn-ea"/>
          <a:cs typeface="+mn-cs"/>
        </a:defRPr>
      </a:lvl3pPr>
      <a:lvl4pPr marL="1028673" algn="l" defTabSz="685305" rtl="0" eaLnBrk="1" latinLnBrk="0" hangingPunct="1">
        <a:defRPr sz="1350" kern="1200">
          <a:solidFill>
            <a:schemeClr val="tx1"/>
          </a:solidFill>
          <a:uFillTx/>
          <a:latin typeface="+mn-lt"/>
          <a:ea typeface="+mn-ea"/>
          <a:cs typeface="+mn-cs"/>
        </a:defRPr>
      </a:lvl4pPr>
      <a:lvl5pPr marL="1371563" algn="l" defTabSz="685305" rtl="0" eaLnBrk="1" latinLnBrk="0" hangingPunct="1">
        <a:defRPr sz="1350" kern="1200">
          <a:solidFill>
            <a:schemeClr val="tx1"/>
          </a:solidFill>
          <a:uFillTx/>
          <a:latin typeface="+mn-lt"/>
          <a:ea typeface="+mn-ea"/>
          <a:cs typeface="+mn-cs"/>
        </a:defRPr>
      </a:lvl5pPr>
      <a:lvl6pPr marL="1714454" algn="l" defTabSz="685305" rtl="0" eaLnBrk="1" latinLnBrk="0" hangingPunct="1">
        <a:defRPr sz="1350" kern="1200">
          <a:solidFill>
            <a:schemeClr val="tx1"/>
          </a:solidFill>
          <a:uFillTx/>
          <a:latin typeface="+mn-lt"/>
          <a:ea typeface="+mn-ea"/>
          <a:cs typeface="+mn-cs"/>
        </a:defRPr>
      </a:lvl6pPr>
      <a:lvl7pPr marL="2057345" algn="l" defTabSz="685305" rtl="0" eaLnBrk="1" latinLnBrk="0" hangingPunct="1">
        <a:defRPr sz="1350" kern="1200">
          <a:solidFill>
            <a:schemeClr val="tx1"/>
          </a:solidFill>
          <a:uFillTx/>
          <a:latin typeface="+mn-lt"/>
          <a:ea typeface="+mn-ea"/>
          <a:cs typeface="+mn-cs"/>
        </a:defRPr>
      </a:lvl7pPr>
      <a:lvl8pPr marL="2400236" algn="l" defTabSz="685305" rtl="0" eaLnBrk="1" latinLnBrk="0" hangingPunct="1">
        <a:defRPr sz="1350" kern="1200">
          <a:solidFill>
            <a:schemeClr val="tx1"/>
          </a:solidFill>
          <a:uFillTx/>
          <a:latin typeface="+mn-lt"/>
          <a:ea typeface="+mn-ea"/>
          <a:cs typeface="+mn-cs"/>
        </a:defRPr>
      </a:lvl8pPr>
      <a:lvl9pPr marL="2743127" algn="l" defTabSz="685305"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矩形 8"/>
          <p:cNvSpPr>
            <a:spLocks/>
          </p:cNvSpPr>
          <p:nvPr/>
        </p:nvSpPr>
        <p:spPr>
          <a:xfrm>
            <a:off x="275544" y="2391299"/>
            <a:ext cx="48821" cy="2144900"/>
          </a:xfrm>
          <a:prstGeom prst="rect">
            <a:avLst/>
          </a:prstGeom>
          <a:solidFill>
            <a:srgbClr val="D3A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2"/>
            <a:endParaRPr lang="zh-CN" altLang="en-US" sz="1350">
              <a:solidFill>
                <a:srgbClr val="FFFFFF"/>
              </a:solidFill>
              <a:latin typeface="Calibri Light"/>
              <a:ea typeface="微软雅黑 Light"/>
            </a:endParaRPr>
          </a:p>
        </p:txBody>
      </p:sp>
      <p:sp>
        <p:nvSpPr>
          <p:cNvPr id="10" name="标题 3"/>
          <p:cNvSpPr txBox="1">
            <a:spLocks/>
          </p:cNvSpPr>
          <p:nvPr/>
        </p:nvSpPr>
        <p:spPr>
          <a:xfrm>
            <a:off x="449609" y="2434127"/>
            <a:ext cx="5474105" cy="1104389"/>
          </a:xfrm>
          <a:prstGeom prst="rect">
            <a:avLst/>
          </a:prstGeom>
        </p:spPr>
        <p:txBody>
          <a:bodyPr vert="horz" lIns="68580" tIns="34290" rIns="68580" bIns="34290" rtlCol="0" anchor="ctr">
            <a:normAutofit fontScale="97500"/>
          </a:bodyPr>
          <a:lstStyle>
            <a:lvl1pPr algn="l" defTabSz="914354" rtl="0" eaLnBrk="1" latinLnBrk="0" hangingPunct="1">
              <a:lnSpc>
                <a:spcPct val="90000"/>
              </a:lnSpc>
              <a:spcBef>
                <a:spcPct val="0"/>
              </a:spcBef>
              <a:buNone/>
              <a:defRPr sz="4000" b="1" kern="1200">
                <a:solidFill>
                  <a:schemeClr val="tx1"/>
                </a:solidFill>
                <a:uFillTx/>
                <a:latin typeface="+mj-lt"/>
                <a:ea typeface="+mj-ea"/>
                <a:cs typeface="+mj-cs"/>
              </a:defRPr>
            </a:lvl1pPr>
          </a:lstStyle>
          <a:p>
            <a:pPr defTabSz="685747">
              <a:lnSpc>
                <a:spcPct val="120000"/>
              </a:lnSpc>
              <a:defRPr>
                <a:uFillTx/>
              </a:defRPr>
            </a:pPr>
            <a:r>
              <a:rPr lang="en-US" altLang="zh-CN" sz="2400" dirty="0">
                <a:solidFill>
                  <a:srgbClr val="D3A968"/>
                </a:solidFill>
                <a:latin typeface="Arial" panose="020B0604020202020204" pitchFamily="34" charset="0"/>
                <a:ea typeface="微软雅黑"/>
                <a:cs typeface="Arial" panose="020B0604020202020204" pitchFamily="34" charset="0"/>
              </a:rPr>
              <a:t>Battery early cycle life prediction through deep learning</a:t>
            </a:r>
          </a:p>
        </p:txBody>
      </p:sp>
      <p:sp>
        <p:nvSpPr>
          <p:cNvPr id="12" name="副标题 2"/>
          <p:cNvSpPr txBox="1">
            <a:spLocks/>
          </p:cNvSpPr>
          <p:nvPr/>
        </p:nvSpPr>
        <p:spPr>
          <a:xfrm>
            <a:off x="565074" y="3857226"/>
            <a:ext cx="4420216" cy="484247"/>
          </a:xfrm>
          <a:prstGeom prst="rect">
            <a:avLst/>
          </a:prstGeom>
        </p:spPr>
        <p:txBody>
          <a:bodyPr vert="horz" lIns="68580" tIns="34290" rIns="68580" bIns="34290" rtlCol="0" anchor="ctr">
            <a:normAutofit/>
          </a:bodyPr>
          <a:lstStyle>
            <a:lvl1pPr marL="0" indent="0" algn="l" defTabSz="914354" rtl="0" eaLnBrk="1" latinLnBrk="0" hangingPunct="1">
              <a:lnSpc>
                <a:spcPct val="90000"/>
              </a:lnSpc>
              <a:spcBef>
                <a:spcPts val="1000"/>
              </a:spcBef>
              <a:buFont typeface="Arial" panose="020B0604020202020204" pitchFamily="34" charset="0"/>
              <a:buNone/>
              <a:defRPr sz="2800" kern="1200">
                <a:solidFill>
                  <a:schemeClr val="tx1"/>
                </a:solidFill>
                <a:uFillTx/>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uFillTx/>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uFillTx/>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uFillTx/>
                <a:latin typeface="+mn-lt"/>
                <a:ea typeface="+mn-ea"/>
                <a:cs typeface="+mn-cs"/>
              </a:defRPr>
            </a:lvl9pPr>
          </a:lstStyle>
          <a:p>
            <a:pPr defTabSz="685747">
              <a:spcBef>
                <a:spcPts val="750"/>
              </a:spcBef>
              <a:defRPr>
                <a:uFillTx/>
              </a:defRPr>
            </a:pPr>
            <a:r>
              <a:rPr lang="en-US" altLang="zh-CN" sz="1800" dirty="0">
                <a:solidFill>
                  <a:srgbClr val="FFFFFF">
                    <a:lumMod val="85000"/>
                  </a:srgbClr>
                </a:solidFill>
                <a:latin typeface="Arial"/>
                <a:ea typeface="微软雅黑"/>
              </a:rPr>
              <a:t>Yu-chi Tsao</a:t>
            </a:r>
          </a:p>
        </p:txBody>
      </p:sp>
    </p:spTree>
    <p:extLst>
      <p:ext uri="{BB962C8B-B14F-4D97-AF65-F5344CB8AC3E}">
        <p14:creationId xmlns:p14="http://schemas.microsoft.com/office/powerpoint/2010/main" val="68096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28E373AD-F660-4E44-936E-959BC0FC3CBB}"/>
              </a:ext>
            </a:extLst>
          </p:cNvPr>
          <p:cNvSpPr>
            <a:spLocks noChangeArrowheads="1"/>
          </p:cNvSpPr>
          <p:nvPr/>
        </p:nvSpPr>
        <p:spPr bwMode="auto">
          <a:xfrm>
            <a:off x="543612" y="442763"/>
            <a:ext cx="1277914"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Background</a:t>
            </a:r>
          </a:p>
        </p:txBody>
      </p:sp>
      <p:cxnSp>
        <p:nvCxnSpPr>
          <p:cNvPr id="6" name="直线连接符 5">
            <a:extLst>
              <a:ext uri="{FF2B5EF4-FFF2-40B4-BE49-F238E27FC236}">
                <a16:creationId xmlns:a16="http://schemas.microsoft.com/office/drawing/2014/main" id="{941F8384-9AD9-2043-A198-825AD27EDFD9}"/>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10">
            <a:extLst>
              <a:ext uri="{FF2B5EF4-FFF2-40B4-BE49-F238E27FC236}">
                <a16:creationId xmlns:a16="http://schemas.microsoft.com/office/drawing/2014/main" id="{ADCFC127-B27F-1B4F-9D18-204443038709}"/>
              </a:ext>
            </a:extLst>
          </p:cNvPr>
          <p:cNvSpPr>
            <a:spLocks noChangeArrowheads="1"/>
          </p:cNvSpPr>
          <p:nvPr/>
        </p:nvSpPr>
        <p:spPr bwMode="auto">
          <a:xfrm>
            <a:off x="5988205" y="6268682"/>
            <a:ext cx="4289838" cy="33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pPr>
            <a:r>
              <a:rPr lang="en-US" altLang="zh-CN" sz="1200" i="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Nature</a:t>
            </a:r>
            <a:r>
              <a:rPr lang="zh-CN" altLang="en-US" sz="1200" dirty="0">
                <a:latin typeface="Arial" panose="020B0604020202020204" pitchFamily="34" charset="0"/>
                <a:ea typeface="宋体" panose="02010600030101010101" pitchFamily="2" charset="-122"/>
              </a:rPr>
              <a:t> </a:t>
            </a:r>
            <a:r>
              <a:rPr lang="en-US" altLang="zh-CN" sz="1200" i="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Energy</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b="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2019</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i="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4</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383-391</a:t>
            </a:r>
          </a:p>
        </p:txBody>
      </p:sp>
      <p:pic>
        <p:nvPicPr>
          <p:cNvPr id="3" name="Picture 2">
            <a:extLst>
              <a:ext uri="{FF2B5EF4-FFF2-40B4-BE49-F238E27FC236}">
                <a16:creationId xmlns:a16="http://schemas.microsoft.com/office/drawing/2014/main" id="{0976740A-D8B3-4B02-8212-24A1C593577C}"/>
              </a:ext>
            </a:extLst>
          </p:cNvPr>
          <p:cNvPicPr>
            <a:picLocks noChangeAspect="1"/>
          </p:cNvPicPr>
          <p:nvPr/>
        </p:nvPicPr>
        <p:blipFill rotWithShape="1">
          <a:blip r:embed="rId3"/>
          <a:srcRect t="6619" b="-1"/>
          <a:stretch/>
        </p:blipFill>
        <p:spPr>
          <a:xfrm>
            <a:off x="789606" y="2005685"/>
            <a:ext cx="6874157" cy="2160353"/>
          </a:xfrm>
          <a:prstGeom prst="rect">
            <a:avLst/>
          </a:prstGeom>
        </p:spPr>
      </p:pic>
      <p:sp>
        <p:nvSpPr>
          <p:cNvPr id="15" name="TextBox 14">
            <a:extLst>
              <a:ext uri="{FF2B5EF4-FFF2-40B4-BE49-F238E27FC236}">
                <a16:creationId xmlns:a16="http://schemas.microsoft.com/office/drawing/2014/main" id="{E0432F3D-981C-42F2-8AEF-8354CA418AA7}"/>
              </a:ext>
            </a:extLst>
          </p:cNvPr>
          <p:cNvSpPr txBox="1"/>
          <p:nvPr/>
        </p:nvSpPr>
        <p:spPr>
          <a:xfrm>
            <a:off x="543612" y="1137613"/>
            <a:ext cx="7819153" cy="307777"/>
          </a:xfrm>
          <a:prstGeom prst="rect">
            <a:avLst/>
          </a:prstGeom>
          <a:noFill/>
        </p:spPr>
        <p:txBody>
          <a:bodyPr wrap="square">
            <a:spAutoFit/>
          </a:bodyPr>
          <a:lstStyle/>
          <a:p>
            <a:pPr algn="just"/>
            <a:r>
              <a:rPr lang="en-US" sz="1400" b="0" i="0" u="none" strike="noStrike" baseline="0" dirty="0">
                <a:solidFill>
                  <a:srgbClr val="000000"/>
                </a:solidFill>
                <a:latin typeface="Arial" panose="020B0604020202020204" pitchFamily="34" charset="0"/>
                <a:cs typeface="Arial" panose="020B0604020202020204" pitchFamily="34" charset="0"/>
              </a:rPr>
              <a:t>Long battery lifetime entails delayed feedback of performance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7367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28E373AD-F660-4E44-936E-959BC0FC3CBB}"/>
              </a:ext>
            </a:extLst>
          </p:cNvPr>
          <p:cNvSpPr>
            <a:spLocks noChangeArrowheads="1"/>
          </p:cNvSpPr>
          <p:nvPr/>
        </p:nvSpPr>
        <p:spPr bwMode="auto">
          <a:xfrm>
            <a:off x="543612" y="442763"/>
            <a:ext cx="2579552"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Inspiration and Motivation</a:t>
            </a:r>
          </a:p>
        </p:txBody>
      </p:sp>
      <p:cxnSp>
        <p:nvCxnSpPr>
          <p:cNvPr id="6" name="直线连接符 5">
            <a:extLst>
              <a:ext uri="{FF2B5EF4-FFF2-40B4-BE49-F238E27FC236}">
                <a16:creationId xmlns:a16="http://schemas.microsoft.com/office/drawing/2014/main" id="{941F8384-9AD9-2043-A198-825AD27EDFD9}"/>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10">
            <a:extLst>
              <a:ext uri="{FF2B5EF4-FFF2-40B4-BE49-F238E27FC236}">
                <a16:creationId xmlns:a16="http://schemas.microsoft.com/office/drawing/2014/main" id="{ADCFC127-B27F-1B4F-9D18-204443038709}"/>
              </a:ext>
            </a:extLst>
          </p:cNvPr>
          <p:cNvSpPr>
            <a:spLocks noChangeArrowheads="1"/>
          </p:cNvSpPr>
          <p:nvPr/>
        </p:nvSpPr>
        <p:spPr bwMode="auto">
          <a:xfrm>
            <a:off x="6278136" y="6296060"/>
            <a:ext cx="4289838" cy="33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pPr>
            <a:r>
              <a:rPr lang="en-US" altLang="zh-CN" sz="1200" i="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Nature Energy</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b="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2019</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i="1"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4</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t>
            </a:r>
            <a:r>
              <a:rPr lang="zh-CN" altLang="en-US"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a:t>
            </a: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383-391</a:t>
            </a:r>
          </a:p>
        </p:txBody>
      </p:sp>
      <p:pic>
        <p:nvPicPr>
          <p:cNvPr id="5" name="Picture 4">
            <a:extLst>
              <a:ext uri="{FF2B5EF4-FFF2-40B4-BE49-F238E27FC236}">
                <a16:creationId xmlns:a16="http://schemas.microsoft.com/office/drawing/2014/main" id="{21BC2A74-FDC0-40FA-ADBE-170DE09F1332}"/>
              </a:ext>
            </a:extLst>
          </p:cNvPr>
          <p:cNvPicPr>
            <a:picLocks noChangeAspect="1"/>
          </p:cNvPicPr>
          <p:nvPr/>
        </p:nvPicPr>
        <p:blipFill>
          <a:blip r:embed="rId3"/>
          <a:stretch>
            <a:fillRect/>
          </a:stretch>
        </p:blipFill>
        <p:spPr>
          <a:xfrm>
            <a:off x="15100" y="1187322"/>
            <a:ext cx="5610687" cy="1955094"/>
          </a:xfrm>
          <a:prstGeom prst="rect">
            <a:avLst/>
          </a:prstGeom>
        </p:spPr>
      </p:pic>
      <p:sp>
        <p:nvSpPr>
          <p:cNvPr id="9" name="文本框 10">
            <a:extLst>
              <a:ext uri="{FF2B5EF4-FFF2-40B4-BE49-F238E27FC236}">
                <a16:creationId xmlns:a16="http://schemas.microsoft.com/office/drawing/2014/main" id="{596411CA-5D97-491B-BC58-0CC000800E18}"/>
              </a:ext>
            </a:extLst>
          </p:cNvPr>
          <p:cNvSpPr>
            <a:spLocks noChangeArrowheads="1"/>
          </p:cNvSpPr>
          <p:nvPr/>
        </p:nvSpPr>
        <p:spPr bwMode="auto">
          <a:xfrm>
            <a:off x="5604048" y="1558205"/>
            <a:ext cx="3374842"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Found Variance of </a:t>
            </a:r>
            <a:r>
              <a:rPr lang="el-GR" sz="1400" b="0" u="none" strike="noStrike" baseline="0" dirty="0">
                <a:latin typeface="Arial" panose="020B0604020202020204" pitchFamily="34" charset="0"/>
                <a:cs typeface="Arial" panose="020B0604020202020204" pitchFamily="34" charset="0"/>
              </a:rPr>
              <a:t>Δ</a:t>
            </a:r>
            <a:r>
              <a:rPr lang="en-US" sz="1400" b="0" u="none" strike="noStrike" baseline="0" dirty="0">
                <a:latin typeface="Arial" panose="020B0604020202020204" pitchFamily="34" charset="0"/>
                <a:cs typeface="Arial" panose="020B0604020202020204" pitchFamily="34" charset="0"/>
              </a:rPr>
              <a:t>Q100-10(V)</a:t>
            </a: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(log scale) has high correlation to the cycle life</a:t>
            </a:r>
            <a:endParaRPr lang="en-US" altLang="zh-CN" sz="14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(energy dissipation on voltage) </a:t>
            </a: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p:txBody>
      </p:sp>
      <p:sp>
        <p:nvSpPr>
          <p:cNvPr id="12" name="文本框 10">
            <a:extLst>
              <a:ext uri="{FF2B5EF4-FFF2-40B4-BE49-F238E27FC236}">
                <a16:creationId xmlns:a16="http://schemas.microsoft.com/office/drawing/2014/main" id="{E3CD1B8E-9122-4B8F-8CE5-C27DA89AC085}"/>
              </a:ext>
            </a:extLst>
          </p:cNvPr>
          <p:cNvSpPr>
            <a:spLocks noChangeArrowheads="1"/>
          </p:cNvSpPr>
          <p:nvPr/>
        </p:nvSpPr>
        <p:spPr bwMode="auto">
          <a:xfrm>
            <a:off x="10256364" y="3486991"/>
            <a:ext cx="3374842" cy="199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Get 9.1% test error for quantitatively predicting cycle life using the first 100 cycles</a:t>
            </a:r>
          </a:p>
          <a:p>
            <a:pPr eaLnBrk="1" hangingPunct="1">
              <a:lnSpc>
                <a:spcPct val="150000"/>
              </a:lnSpc>
              <a:spcBef>
                <a:spcPct val="0"/>
              </a:spcBef>
              <a:buFont typeface="Arial" panose="020B0604020202020204" pitchFamily="34" charset="0"/>
              <a:buNone/>
            </a:pP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4.9 % test error using the first 5 cycles for binary classification</a:t>
            </a:r>
          </a:p>
        </p:txBody>
      </p:sp>
      <p:pic>
        <p:nvPicPr>
          <p:cNvPr id="13" name="Picture 12">
            <a:extLst>
              <a:ext uri="{FF2B5EF4-FFF2-40B4-BE49-F238E27FC236}">
                <a16:creationId xmlns:a16="http://schemas.microsoft.com/office/drawing/2014/main" id="{B0B390A2-DCB3-4D1C-8D4D-20FE0DE48AAD}"/>
              </a:ext>
            </a:extLst>
          </p:cNvPr>
          <p:cNvPicPr>
            <a:picLocks noChangeAspect="1"/>
          </p:cNvPicPr>
          <p:nvPr/>
        </p:nvPicPr>
        <p:blipFill>
          <a:blip r:embed="rId4"/>
          <a:stretch>
            <a:fillRect/>
          </a:stretch>
        </p:blipFill>
        <p:spPr>
          <a:xfrm>
            <a:off x="543612" y="3359036"/>
            <a:ext cx="8125723" cy="1773451"/>
          </a:xfrm>
          <a:prstGeom prst="rect">
            <a:avLst/>
          </a:prstGeom>
        </p:spPr>
      </p:pic>
      <p:sp>
        <p:nvSpPr>
          <p:cNvPr id="14" name="文本框 10">
            <a:extLst>
              <a:ext uri="{FF2B5EF4-FFF2-40B4-BE49-F238E27FC236}">
                <a16:creationId xmlns:a16="http://schemas.microsoft.com/office/drawing/2014/main" id="{3AB06401-1A98-405B-8B2B-5E033839CFFB}"/>
              </a:ext>
            </a:extLst>
          </p:cNvPr>
          <p:cNvSpPr>
            <a:spLocks noChangeArrowheads="1"/>
          </p:cNvSpPr>
          <p:nvPr/>
        </p:nvSpPr>
        <p:spPr bwMode="auto">
          <a:xfrm>
            <a:off x="485393" y="5364915"/>
            <a:ext cx="6208370" cy="69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Discharge model : six features based on only on discharge cycle information</a:t>
            </a: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Full model : nine features (adding temperature, resistance)</a:t>
            </a:r>
          </a:p>
        </p:txBody>
      </p:sp>
    </p:spTree>
    <p:extLst>
      <p:ext uri="{BB962C8B-B14F-4D97-AF65-F5344CB8AC3E}">
        <p14:creationId xmlns:p14="http://schemas.microsoft.com/office/powerpoint/2010/main" val="348817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28E373AD-F660-4E44-936E-959BC0FC3CBB}"/>
              </a:ext>
            </a:extLst>
          </p:cNvPr>
          <p:cNvSpPr>
            <a:spLocks noChangeArrowheads="1"/>
          </p:cNvSpPr>
          <p:nvPr/>
        </p:nvSpPr>
        <p:spPr bwMode="auto">
          <a:xfrm>
            <a:off x="543612" y="442763"/>
            <a:ext cx="3381823"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Deep learning </a:t>
            </a:r>
            <a:r>
              <a:rPr lang="en-US" altLang="zh-CN" sz="1600" dirty="0" err="1">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v.s</a:t>
            </a: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Machine learning</a:t>
            </a:r>
          </a:p>
        </p:txBody>
      </p:sp>
      <p:cxnSp>
        <p:nvCxnSpPr>
          <p:cNvPr id="6" name="直线连接符 5">
            <a:extLst>
              <a:ext uri="{FF2B5EF4-FFF2-40B4-BE49-F238E27FC236}">
                <a16:creationId xmlns:a16="http://schemas.microsoft.com/office/drawing/2014/main" id="{941F8384-9AD9-2043-A198-825AD27EDFD9}"/>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97FF89F-8569-46D4-874F-53373AF3C973}"/>
              </a:ext>
            </a:extLst>
          </p:cNvPr>
          <p:cNvSpPr/>
          <p:nvPr/>
        </p:nvSpPr>
        <p:spPr>
          <a:xfrm>
            <a:off x="3352800" y="3196492"/>
            <a:ext cx="1946031" cy="359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89F951-844A-4821-820B-C658EBF71C86}"/>
              </a:ext>
            </a:extLst>
          </p:cNvPr>
          <p:cNvPicPr>
            <a:picLocks noChangeAspect="1"/>
          </p:cNvPicPr>
          <p:nvPr/>
        </p:nvPicPr>
        <p:blipFill>
          <a:blip r:embed="rId3"/>
          <a:stretch>
            <a:fillRect/>
          </a:stretch>
        </p:blipFill>
        <p:spPr>
          <a:xfrm>
            <a:off x="1822197" y="1407278"/>
            <a:ext cx="5007235" cy="2223482"/>
          </a:xfrm>
          <a:prstGeom prst="rect">
            <a:avLst/>
          </a:prstGeom>
        </p:spPr>
      </p:pic>
      <p:sp>
        <p:nvSpPr>
          <p:cNvPr id="18" name="文本框 10">
            <a:extLst>
              <a:ext uri="{FF2B5EF4-FFF2-40B4-BE49-F238E27FC236}">
                <a16:creationId xmlns:a16="http://schemas.microsoft.com/office/drawing/2014/main" id="{3A7DF811-D491-4AE9-B390-317D1B2ED1A0}"/>
              </a:ext>
            </a:extLst>
          </p:cNvPr>
          <p:cNvSpPr>
            <a:spLocks noChangeArrowheads="1"/>
          </p:cNvSpPr>
          <p:nvPr/>
        </p:nvSpPr>
        <p:spPr bwMode="auto">
          <a:xfrm>
            <a:off x="543612" y="4157945"/>
            <a:ext cx="5007234" cy="17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Advantage of deep learning model:</a:t>
            </a:r>
          </a:p>
          <a:p>
            <a:pPr marL="342900" indent="-342900" eaLnBrk="1" hangingPunct="1">
              <a:lnSpc>
                <a:spcPct val="150000"/>
              </a:lnSpc>
              <a:spcBef>
                <a:spcPct val="0"/>
              </a:spcBef>
              <a:buFont typeface="Arial" panose="020B0604020202020204" pitchFamily="34" charset="0"/>
              <a:buAutoNum type="arabicPeriod"/>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No need to have domain knowledge / Worry less about the feature engineering</a:t>
            </a:r>
          </a:p>
          <a:p>
            <a:pPr marL="342900" indent="-342900" eaLnBrk="1" hangingPunct="1">
              <a:lnSpc>
                <a:spcPct val="150000"/>
              </a:lnSpc>
              <a:spcBef>
                <a:spcPct val="0"/>
              </a:spcBef>
              <a:buFont typeface="Arial" panose="020B0604020202020204" pitchFamily="34" charset="0"/>
              <a:buAutoNum type="arabicPeriod"/>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Deep learning outperform other technique if the data size is large</a:t>
            </a:r>
          </a:p>
          <a:p>
            <a:pPr marL="342900" indent="-342900" eaLnBrk="1" hangingPunct="1">
              <a:lnSpc>
                <a:spcPct val="150000"/>
              </a:lnSpc>
              <a:spcBef>
                <a:spcPct val="0"/>
              </a:spcBef>
              <a:buFont typeface="Arial" panose="020B0604020202020204" pitchFamily="34" charset="0"/>
              <a:buAutoNum type="arabicPeriod"/>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Can deal with complex problems. ex. image classification, natural language processing.</a:t>
            </a:r>
          </a:p>
        </p:txBody>
      </p:sp>
      <p:sp>
        <p:nvSpPr>
          <p:cNvPr id="19" name="TextBox 18">
            <a:extLst>
              <a:ext uri="{FF2B5EF4-FFF2-40B4-BE49-F238E27FC236}">
                <a16:creationId xmlns:a16="http://schemas.microsoft.com/office/drawing/2014/main" id="{83B252E3-BD7A-4A89-978A-2F49D72F3107}"/>
              </a:ext>
            </a:extLst>
          </p:cNvPr>
          <p:cNvSpPr txBox="1"/>
          <p:nvPr/>
        </p:nvSpPr>
        <p:spPr>
          <a:xfrm>
            <a:off x="5790086" y="4173389"/>
            <a:ext cx="5990492" cy="889154"/>
          </a:xfrm>
          <a:prstGeom prst="rect">
            <a:avLst/>
          </a:prstGeom>
          <a:noFill/>
        </p:spPr>
        <p:txBody>
          <a:bodyPr wrap="square">
            <a:spAutoFit/>
          </a:bodyPr>
          <a:lstStyle/>
          <a:p>
            <a:pPr eaLnBrk="1" hangingPunct="1">
              <a:lnSpc>
                <a:spcPct val="150000"/>
              </a:lnSpc>
              <a:spcBef>
                <a:spcPct val="0"/>
              </a:spcBef>
              <a:buNone/>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Disadvantage of deep learning model:</a:t>
            </a:r>
          </a:p>
          <a:p>
            <a:pPr marL="342900" indent="-342900" eaLnBrk="1" hangingPunct="1">
              <a:lnSpc>
                <a:spcPct val="150000"/>
              </a:lnSpc>
              <a:spcBef>
                <a:spcPct val="0"/>
              </a:spcBef>
              <a:buAutoNum type="arabicPeriod"/>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Computation power</a:t>
            </a:r>
          </a:p>
          <a:p>
            <a:pPr marL="342900" indent="-342900" eaLnBrk="1" hangingPunct="1">
              <a:lnSpc>
                <a:spcPct val="150000"/>
              </a:lnSpc>
              <a:spcBef>
                <a:spcPct val="0"/>
              </a:spcBef>
              <a:buAutoNum type="arabicPeriod"/>
            </a:pPr>
            <a:r>
              <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Less interpretability </a:t>
            </a:r>
          </a:p>
        </p:txBody>
      </p:sp>
      <p:sp>
        <p:nvSpPr>
          <p:cNvPr id="20" name="TextBox 19">
            <a:extLst>
              <a:ext uri="{FF2B5EF4-FFF2-40B4-BE49-F238E27FC236}">
                <a16:creationId xmlns:a16="http://schemas.microsoft.com/office/drawing/2014/main" id="{EC6A8816-EFD5-40ED-AE23-B1441059762A}"/>
              </a:ext>
            </a:extLst>
          </p:cNvPr>
          <p:cNvSpPr txBox="1"/>
          <p:nvPr/>
        </p:nvSpPr>
        <p:spPr>
          <a:xfrm>
            <a:off x="487937" y="1751638"/>
            <a:ext cx="1532964" cy="261610"/>
          </a:xfrm>
          <a:prstGeom prst="rect">
            <a:avLst/>
          </a:prstGeom>
          <a:noFill/>
        </p:spPr>
        <p:txBody>
          <a:bodyPr wrap="square">
            <a:spAutoFit/>
          </a:bodyPr>
          <a:lstStyle/>
          <a:p>
            <a:r>
              <a:rPr lang="en-US" altLang="zh-CN" sz="11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Machine learning</a:t>
            </a:r>
            <a:endParaRPr lang="en-US" sz="1100" dirty="0"/>
          </a:p>
        </p:txBody>
      </p:sp>
      <p:sp>
        <p:nvSpPr>
          <p:cNvPr id="21" name="TextBox 20">
            <a:extLst>
              <a:ext uri="{FF2B5EF4-FFF2-40B4-BE49-F238E27FC236}">
                <a16:creationId xmlns:a16="http://schemas.microsoft.com/office/drawing/2014/main" id="{E24D63DC-623F-4AD0-9049-98286FFE8D4A}"/>
              </a:ext>
            </a:extLst>
          </p:cNvPr>
          <p:cNvSpPr txBox="1"/>
          <p:nvPr/>
        </p:nvSpPr>
        <p:spPr>
          <a:xfrm>
            <a:off x="481334" y="3114636"/>
            <a:ext cx="1532964" cy="261610"/>
          </a:xfrm>
          <a:prstGeom prst="rect">
            <a:avLst/>
          </a:prstGeom>
          <a:noFill/>
        </p:spPr>
        <p:txBody>
          <a:bodyPr wrap="square">
            <a:spAutoFit/>
          </a:bodyPr>
          <a:lstStyle/>
          <a:p>
            <a:r>
              <a:rPr lang="en-US" altLang="zh-CN" sz="11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Deep learning</a:t>
            </a:r>
            <a:endParaRPr lang="en-US" sz="1100" dirty="0"/>
          </a:p>
        </p:txBody>
      </p:sp>
      <p:sp>
        <p:nvSpPr>
          <p:cNvPr id="12" name="TextBox 11">
            <a:extLst>
              <a:ext uri="{FF2B5EF4-FFF2-40B4-BE49-F238E27FC236}">
                <a16:creationId xmlns:a16="http://schemas.microsoft.com/office/drawing/2014/main" id="{579757F1-16C9-4D55-83BC-8670A9A2BA6F}"/>
              </a:ext>
            </a:extLst>
          </p:cNvPr>
          <p:cNvSpPr txBox="1"/>
          <p:nvPr/>
        </p:nvSpPr>
        <p:spPr>
          <a:xfrm>
            <a:off x="3251200" y="6390637"/>
            <a:ext cx="58928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https://blog.thinkwik.com/insights-of-the-machine-learning-and-the-deep-learning/</a:t>
            </a:r>
          </a:p>
        </p:txBody>
      </p:sp>
    </p:spTree>
    <p:extLst>
      <p:ext uri="{BB962C8B-B14F-4D97-AF65-F5344CB8AC3E}">
        <p14:creationId xmlns:p14="http://schemas.microsoft.com/office/powerpoint/2010/main" val="122233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700A0E33-CE85-1842-8F7D-31B20D44D25D}"/>
              </a:ext>
            </a:extLst>
          </p:cNvPr>
          <p:cNvSpPr>
            <a:spLocks noChangeArrowheads="1"/>
          </p:cNvSpPr>
          <p:nvPr/>
        </p:nvSpPr>
        <p:spPr bwMode="auto">
          <a:xfrm>
            <a:off x="543612" y="442763"/>
            <a:ext cx="3950890"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Data set  (from Toyota research institute) </a:t>
            </a:r>
          </a:p>
        </p:txBody>
      </p:sp>
      <p:cxnSp>
        <p:nvCxnSpPr>
          <p:cNvPr id="3" name="直线连接符 2">
            <a:extLst>
              <a:ext uri="{FF2B5EF4-FFF2-40B4-BE49-F238E27FC236}">
                <a16:creationId xmlns:a16="http://schemas.microsoft.com/office/drawing/2014/main" id="{6830F284-DA0A-124B-A218-8E4CD2ACAFF0}"/>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D97CE8-4DED-4C20-80CE-DC9667D977AB}"/>
              </a:ext>
            </a:extLst>
          </p:cNvPr>
          <p:cNvPicPr/>
          <p:nvPr/>
        </p:nvPicPr>
        <p:blipFill>
          <a:blip r:embed="rId3"/>
          <a:stretch>
            <a:fillRect/>
          </a:stretch>
        </p:blipFill>
        <p:spPr>
          <a:xfrm>
            <a:off x="1776047" y="1054781"/>
            <a:ext cx="5085862" cy="3711987"/>
          </a:xfrm>
          <a:prstGeom prst="rect">
            <a:avLst/>
          </a:prstGeom>
        </p:spPr>
      </p:pic>
      <p:sp>
        <p:nvSpPr>
          <p:cNvPr id="10" name="TextBox 9">
            <a:extLst>
              <a:ext uri="{FF2B5EF4-FFF2-40B4-BE49-F238E27FC236}">
                <a16:creationId xmlns:a16="http://schemas.microsoft.com/office/drawing/2014/main" id="{2860A2EB-F102-424D-B44B-025D8DA24968}"/>
              </a:ext>
            </a:extLst>
          </p:cNvPr>
          <p:cNvSpPr txBox="1"/>
          <p:nvPr/>
        </p:nvSpPr>
        <p:spPr>
          <a:xfrm>
            <a:off x="598320" y="4766768"/>
            <a:ext cx="8165864" cy="1720151"/>
          </a:xfrm>
          <a:prstGeom prst="rect">
            <a:avLst/>
          </a:prstGeom>
          <a:noFill/>
        </p:spPr>
        <p:txBody>
          <a:bodyPr wrap="square">
            <a:spAutoFit/>
          </a:bodyPr>
          <a:lstStyle/>
          <a:p>
            <a:pPr marL="347472" indent="-347472">
              <a:lnSpc>
                <a:spcPct val="150000"/>
              </a:lnSpc>
              <a:buAutoNum type="arabicPeriod"/>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allocate 60% of our total to the train set, 20% to the validation set, and 20% to the test set. </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47472" indent="-347472">
              <a:lnSpc>
                <a:spcPct val="150000"/>
              </a:lnSpc>
              <a:buAutoNum type="arabicPeriod"/>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preprocessed our dataset by normalizing and shuffling and removing battery cells that does not reach 80% capacity and noisy channels resulted from instrument noises.</a:t>
            </a:r>
          </a:p>
          <a:p>
            <a:pPr marL="347472" indent="-347472">
              <a:lnSpc>
                <a:spcPct val="150000"/>
              </a:lnSpc>
              <a:buAutoNum type="arabicPeriod"/>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Cycle life is defined as the number of cycles until 80% nominal capacity.</a:t>
            </a:r>
          </a:p>
          <a:p>
            <a:pPr marL="347472" indent="-347472">
              <a:lnSpc>
                <a:spcPct val="150000"/>
              </a:lnSpc>
              <a:buAutoNum type="arabicPeriod"/>
            </a:pP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o use binary classification, we classified cell into “low-lifetime” (y = 0 when cycle life &lt; 550) and “high-lifetime” (y = 1 when cycle life ≥ 550).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21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700A0E33-CE85-1842-8F7D-31B20D44D25D}"/>
              </a:ext>
            </a:extLst>
          </p:cNvPr>
          <p:cNvSpPr>
            <a:spLocks noChangeArrowheads="1"/>
          </p:cNvSpPr>
          <p:nvPr/>
        </p:nvSpPr>
        <p:spPr bwMode="auto">
          <a:xfrm>
            <a:off x="543612" y="442763"/>
            <a:ext cx="1484702"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Method/Model</a:t>
            </a:r>
          </a:p>
        </p:txBody>
      </p:sp>
      <p:cxnSp>
        <p:nvCxnSpPr>
          <p:cNvPr id="3" name="直线连接符 2">
            <a:extLst>
              <a:ext uri="{FF2B5EF4-FFF2-40B4-BE49-F238E27FC236}">
                <a16:creationId xmlns:a16="http://schemas.microsoft.com/office/drawing/2014/main" id="{6830F284-DA0A-124B-A218-8E4CD2ACAFF0}"/>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60A2EB-F102-424D-B44B-025D8DA24968}"/>
                  </a:ext>
                </a:extLst>
              </p:cNvPr>
              <p:cNvSpPr txBox="1"/>
              <p:nvPr/>
            </p:nvSpPr>
            <p:spPr>
              <a:xfrm>
                <a:off x="543612" y="1404050"/>
                <a:ext cx="8165864" cy="1558888"/>
              </a:xfrm>
              <a:prstGeom prst="rect">
                <a:avLst/>
              </a:prstGeom>
              <a:noFill/>
            </p:spPr>
            <p:txBody>
              <a:bodyPr wrap="square">
                <a:spAutoFit/>
              </a:bodyPr>
              <a:lstStyle/>
              <a:p>
                <a:pPr marL="301752" indent="-301752">
                  <a:lnSpc>
                    <a:spcPct val="150000"/>
                  </a:lnSpc>
                  <a:buAutoNum type="arabicPeriod"/>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Loss function for binary classification: </a:t>
                </a:r>
              </a:p>
              <a:p>
                <a:pPr marL="301752" indent="-301752">
                  <a:lnSpc>
                    <a:spcPct val="150000"/>
                  </a:lnSpc>
                </a:pP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Binary cross-entropy loss   </a:t>
                </a:r>
                <a14:m>
                  <m:oMath xmlns:m="http://schemas.openxmlformats.org/officeDocument/2006/math">
                    <m:sSub>
                      <m:sSubPr>
                        <m:ctrlPr>
                          <a:rPr lang="en-US" sz="1200" i="1" smtClean="0">
                            <a:effectLst/>
                            <a:latin typeface="Cambria Math" panose="02040503050406030204" pitchFamily="18" charset="0"/>
                            <a:cs typeface="Times New Roman" panose="02020603050405020304" pitchFamily="18" charset="0"/>
                          </a:rPr>
                        </m:ctrlPr>
                      </m:sSubPr>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𝐽</m:t>
                        </m:r>
                      </m:e>
                      <m:sub>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𝐵𝐶𝐸</m:t>
                        </m:r>
                      </m:sub>
                    </m:sSub>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cs typeface="Times New Roman" panose="02020603050405020304" pitchFamily="18" charset="0"/>
                          </a:rPr>
                        </m:ctrlPr>
                      </m:fPr>
                      <m:num>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den>
                    </m:f>
                    <m:nary>
                      <m:naryPr>
                        <m:chr m:val="∑"/>
                        <m:limLoc m:val="undOvr"/>
                        <m:subHide m:val="on"/>
                        <m:supHide m:val="on"/>
                        <m:ctrlPr>
                          <a:rPr lang="en-US" sz="1200" i="1">
                            <a:effectLst/>
                            <a:latin typeface="Cambria Math" panose="02040503050406030204" pitchFamily="18" charset="0"/>
                            <a:cs typeface="Times New Roman" panose="02020603050405020304" pitchFamily="18" charset="0"/>
                          </a:rPr>
                        </m:ctrlPr>
                      </m:naryPr>
                      <m:sub/>
                      <m:sup/>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𝐿</m:t>
                        </m:r>
                        <m:d>
                          <m:dPr>
                            <m:ctrlPr>
                              <a:rPr lang="en-US" sz="1200" i="1">
                                <a:effectLst/>
                                <a:latin typeface="Cambria Math" panose="02040503050406030204" pitchFamily="18" charset="0"/>
                                <a:cs typeface="Times New Roman" panose="02020603050405020304" pitchFamily="18" charset="0"/>
                              </a:rPr>
                            </m:ctrlPr>
                          </m:dPr>
                          <m:e>
                            <m:acc>
                              <m:accPr>
                                <m:chr m:val="̂"/>
                                <m:ctrlPr>
                                  <a:rPr lang="en-US" sz="1200" i="1">
                                    <a:effectLst/>
                                    <a:latin typeface="Cambria Math" panose="02040503050406030204" pitchFamily="18" charset="0"/>
                                    <a:cs typeface="Times New Roman" panose="02020603050405020304" pitchFamily="18" charset="0"/>
                                  </a:rPr>
                                </m:ctrlPr>
                              </m:accPr>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d>
                      </m:e>
                    </m:nary>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cs typeface="Times New Roman" panose="02020603050405020304" pitchFamily="18" charset="0"/>
                          </a:rPr>
                        </m:ctrlPr>
                      </m:fPr>
                      <m:num>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den>
                    </m:f>
                    <m:nary>
                      <m:naryPr>
                        <m:chr m:val="∑"/>
                        <m:limLoc m:val="undOvr"/>
                        <m:subHide m:val="on"/>
                        <m:supHide m:val="on"/>
                        <m:ctrlPr>
                          <a:rPr lang="en-US" sz="1200" i="1">
                            <a:effectLst/>
                            <a:latin typeface="Cambria Math" panose="02040503050406030204" pitchFamily="18" charset="0"/>
                            <a:cs typeface="Times New Roman" panose="02020603050405020304" pitchFamily="18" charset="0"/>
                          </a:rPr>
                        </m:ctrlPr>
                      </m:naryPr>
                      <m:sub/>
                      <m:sup/>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func>
                          <m:funcPr>
                            <m:ctrlPr>
                              <a:rPr lang="en-US" sz="1200" i="1">
                                <a:effectLst/>
                                <a:latin typeface="Cambria Math" panose="02040503050406030204" pitchFamily="18" charset="0"/>
                                <a:cs typeface="Times New Roman" panose="02020603050405020304" pitchFamily="18" charset="0"/>
                              </a:rPr>
                            </m:ctrlPr>
                          </m:funcPr>
                          <m:fName>
                            <m:r>
                              <m:rPr>
                                <m:sty m:val="p"/>
                              </m:rPr>
                              <a:rPr lang="en-US" sz="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log</m:t>
                            </m:r>
                          </m:fName>
                          <m:e>
                            <m:acc>
                              <m:accPr>
                                <m:chr m:val="̂"/>
                                <m:ctrlPr>
                                  <a:rPr lang="en-US" sz="1200" i="1">
                                    <a:effectLst/>
                                    <a:latin typeface="Cambria Math" panose="02040503050406030204" pitchFamily="18" charset="0"/>
                                    <a:cs typeface="Times New Roman" panose="02020603050405020304" pitchFamily="18" charset="0"/>
                                  </a:rPr>
                                </m:ctrlPr>
                              </m:accPr>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e>
                        </m:func>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200" i="1">
                                <a:effectLst/>
                                <a:latin typeface="Cambria Math" panose="02040503050406030204" pitchFamily="18" charset="0"/>
                                <a:cs typeface="Times New Roman" panose="02020603050405020304" pitchFamily="18" charset="0"/>
                              </a:rPr>
                            </m:ctrlPr>
                          </m:dPr>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d>
                        <m:func>
                          <m:funcPr>
                            <m:ctrlPr>
                              <a:rPr lang="en-US" sz="1200" i="1">
                                <a:effectLst/>
                                <a:latin typeface="Cambria Math" panose="02040503050406030204" pitchFamily="18" charset="0"/>
                                <a:cs typeface="Times New Roman" panose="02020603050405020304" pitchFamily="18" charset="0"/>
                              </a:rPr>
                            </m:ctrlPr>
                          </m:funcPr>
                          <m:fName>
                            <m:r>
                              <m:rPr>
                                <m:sty m:val="p"/>
                              </m:rPr>
                              <a:rPr lang="en-US" sz="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log</m:t>
                            </m:r>
                          </m:fName>
                          <m:e>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func>
                        <m:r>
                          <a:rPr lang="en-US"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nary>
                    <m:r>
                      <a:rPr lang="en-US"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01752" indent="-301752">
                  <a:lnSpc>
                    <a:spcPct val="150000"/>
                  </a:lnSpc>
                </a:pPr>
                <a:endPar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301752" indent="-301752">
                  <a:lnSpc>
                    <a:spcPct val="150000"/>
                  </a:lnSpc>
                  <a:buAutoNum type="arabicPeriod" startAt="2"/>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Adam was used as the optimizer </a:t>
                </a:r>
              </a:p>
              <a:p>
                <a:pPr>
                  <a:lnSpc>
                    <a:spcPct val="150000"/>
                  </a:lnSpc>
                </a:pPr>
                <a:endParaRPr lang="en-US" sz="1200"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2860A2EB-F102-424D-B44B-025D8DA24968}"/>
                  </a:ext>
                </a:extLst>
              </p:cNvPr>
              <p:cNvSpPr txBox="1">
                <a:spLocks noRot="1" noChangeAspect="1" noMove="1" noResize="1" noEditPoints="1" noAdjustHandles="1" noChangeArrowheads="1" noChangeShapeType="1" noTextEdit="1"/>
              </p:cNvSpPr>
              <p:nvPr/>
            </p:nvSpPr>
            <p:spPr>
              <a:xfrm>
                <a:off x="543612" y="1404050"/>
                <a:ext cx="8165864" cy="1558888"/>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18B0D20-410D-4A1C-84E6-988E6CA467F8}"/>
              </a:ext>
            </a:extLst>
          </p:cNvPr>
          <p:cNvPicPr/>
          <p:nvPr/>
        </p:nvPicPr>
        <p:blipFill>
          <a:blip r:embed="rId4"/>
          <a:stretch>
            <a:fillRect/>
          </a:stretch>
        </p:blipFill>
        <p:spPr>
          <a:xfrm>
            <a:off x="313481" y="3256069"/>
            <a:ext cx="4389974" cy="2410063"/>
          </a:xfrm>
          <a:prstGeom prst="rect">
            <a:avLst/>
          </a:prstGeom>
        </p:spPr>
      </p:pic>
      <p:pic>
        <p:nvPicPr>
          <p:cNvPr id="11" name="Picture 10">
            <a:extLst>
              <a:ext uri="{FF2B5EF4-FFF2-40B4-BE49-F238E27FC236}">
                <a16:creationId xmlns:a16="http://schemas.microsoft.com/office/drawing/2014/main" id="{B48194BE-ED83-4C99-A3C7-EE83E8F16B99}"/>
              </a:ext>
            </a:extLst>
          </p:cNvPr>
          <p:cNvPicPr/>
          <p:nvPr/>
        </p:nvPicPr>
        <p:blipFill>
          <a:blip r:embed="rId5"/>
          <a:stretch>
            <a:fillRect/>
          </a:stretch>
        </p:blipFill>
        <p:spPr>
          <a:xfrm>
            <a:off x="4822959" y="3415802"/>
            <a:ext cx="4258519" cy="2089651"/>
          </a:xfrm>
          <a:prstGeom prst="rect">
            <a:avLst/>
          </a:prstGeom>
        </p:spPr>
      </p:pic>
      <p:sp>
        <p:nvSpPr>
          <p:cNvPr id="13" name="TextBox 12">
            <a:extLst>
              <a:ext uri="{FF2B5EF4-FFF2-40B4-BE49-F238E27FC236}">
                <a16:creationId xmlns:a16="http://schemas.microsoft.com/office/drawing/2014/main" id="{9D44A087-F3E7-4DE9-843D-1672F8ADA5E2}"/>
              </a:ext>
            </a:extLst>
          </p:cNvPr>
          <p:cNvSpPr txBox="1"/>
          <p:nvPr/>
        </p:nvSpPr>
        <p:spPr>
          <a:xfrm>
            <a:off x="1219200" y="5852367"/>
            <a:ext cx="3352800" cy="335156"/>
          </a:xfrm>
          <a:prstGeom prst="rect">
            <a:avLst/>
          </a:prstGeom>
          <a:noFill/>
        </p:spPr>
        <p:txBody>
          <a:bodyPr wrap="square">
            <a:spAutoFit/>
          </a:bodyPr>
          <a:lstStyle/>
          <a:p>
            <a:pPr eaLnBrk="1" hangingPunct="1">
              <a:lnSpc>
                <a:spcPct val="150000"/>
              </a:lnSpc>
              <a:spcBef>
                <a:spcPct val="0"/>
              </a:spcBef>
              <a:buNone/>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Fully-connected neural network (FCNN) model</a:t>
            </a:r>
            <a:endPar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B18F3656-028E-46A8-AA82-8C2FB742489D}"/>
              </a:ext>
            </a:extLst>
          </p:cNvPr>
          <p:cNvSpPr txBox="1"/>
          <p:nvPr/>
        </p:nvSpPr>
        <p:spPr>
          <a:xfrm>
            <a:off x="5410269" y="5836328"/>
            <a:ext cx="3197608" cy="335156"/>
          </a:xfrm>
          <a:prstGeom prst="rect">
            <a:avLst/>
          </a:prstGeom>
          <a:noFill/>
        </p:spPr>
        <p:txBody>
          <a:bodyPr wrap="square">
            <a:spAutoFit/>
          </a:bodyPr>
          <a:lstStyle/>
          <a:p>
            <a:pPr eaLnBrk="1" hangingPunct="1">
              <a:lnSpc>
                <a:spcPct val="150000"/>
              </a:lnSpc>
              <a:spcBef>
                <a:spcPct val="0"/>
              </a:spcBef>
              <a:buNone/>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Recurrent neural network (RNN) model</a:t>
            </a:r>
            <a:endParaRPr lang="en-US" altLang="zh-CN" sz="12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363228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700A0E33-CE85-1842-8F7D-31B20D44D25D}"/>
              </a:ext>
            </a:extLst>
          </p:cNvPr>
          <p:cNvSpPr>
            <a:spLocks noChangeArrowheads="1"/>
          </p:cNvSpPr>
          <p:nvPr/>
        </p:nvSpPr>
        <p:spPr bwMode="auto">
          <a:xfrm>
            <a:off x="543612" y="442763"/>
            <a:ext cx="1962397"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Optimization/Result</a:t>
            </a:r>
          </a:p>
        </p:txBody>
      </p:sp>
      <p:cxnSp>
        <p:nvCxnSpPr>
          <p:cNvPr id="3" name="直线连接符 2">
            <a:extLst>
              <a:ext uri="{FF2B5EF4-FFF2-40B4-BE49-F238E27FC236}">
                <a16:creationId xmlns:a16="http://schemas.microsoft.com/office/drawing/2014/main" id="{6830F284-DA0A-124B-A218-8E4CD2ACAFF0}"/>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68E7EB65-7195-4785-AF71-ECC79F9E7B1E}"/>
              </a:ext>
            </a:extLst>
          </p:cNvPr>
          <p:cNvGraphicFramePr>
            <a:graphicFrameLocks noGrp="1"/>
          </p:cNvGraphicFramePr>
          <p:nvPr>
            <p:extLst>
              <p:ext uri="{D42A27DB-BD31-4B8C-83A1-F6EECF244321}">
                <p14:modId xmlns:p14="http://schemas.microsoft.com/office/powerpoint/2010/main" val="395270208"/>
              </p:ext>
            </p:extLst>
          </p:nvPr>
        </p:nvGraphicFramePr>
        <p:xfrm>
          <a:off x="543611" y="1661288"/>
          <a:ext cx="6385566" cy="1292819"/>
        </p:xfrm>
        <a:graphic>
          <a:graphicData uri="http://schemas.openxmlformats.org/drawingml/2006/table">
            <a:tbl>
              <a:tblPr firstRow="1" firstCol="1" bandRow="1">
                <a:tableStyleId>{7DF18680-E054-41AD-8BC1-D1AEF772440D}</a:tableStyleId>
              </a:tblPr>
              <a:tblGrid>
                <a:gridCol w="1859726">
                  <a:extLst>
                    <a:ext uri="{9D8B030D-6E8A-4147-A177-3AD203B41FA5}">
                      <a16:colId xmlns:a16="http://schemas.microsoft.com/office/drawing/2014/main" val="1250440464"/>
                    </a:ext>
                  </a:extLst>
                </a:gridCol>
                <a:gridCol w="1131460">
                  <a:extLst>
                    <a:ext uri="{9D8B030D-6E8A-4147-A177-3AD203B41FA5}">
                      <a16:colId xmlns:a16="http://schemas.microsoft.com/office/drawing/2014/main" val="2492122792"/>
                    </a:ext>
                  </a:extLst>
                </a:gridCol>
                <a:gridCol w="1131460">
                  <a:extLst>
                    <a:ext uri="{9D8B030D-6E8A-4147-A177-3AD203B41FA5}">
                      <a16:colId xmlns:a16="http://schemas.microsoft.com/office/drawing/2014/main" val="3225666363"/>
                    </a:ext>
                  </a:extLst>
                </a:gridCol>
                <a:gridCol w="1131460">
                  <a:extLst>
                    <a:ext uri="{9D8B030D-6E8A-4147-A177-3AD203B41FA5}">
                      <a16:colId xmlns:a16="http://schemas.microsoft.com/office/drawing/2014/main" val="2544414306"/>
                    </a:ext>
                  </a:extLst>
                </a:gridCol>
                <a:gridCol w="1131460">
                  <a:extLst>
                    <a:ext uri="{9D8B030D-6E8A-4147-A177-3AD203B41FA5}">
                      <a16:colId xmlns:a16="http://schemas.microsoft.com/office/drawing/2014/main" val="1559513195"/>
                    </a:ext>
                  </a:extLst>
                </a:gridCol>
              </a:tblGrid>
              <a:tr h="247976">
                <a:tc rowSpan="2">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First n cycles with best learning rate (LR)</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5 cycles</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50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26523598"/>
                  </a:ext>
                </a:extLst>
              </a:tr>
              <a:tr h="247976">
                <a:tc vMerge="1">
                  <a:txBody>
                    <a:bodyPr/>
                    <a:lstStyle/>
                    <a:p>
                      <a:endParaRPr lang="en-US"/>
                    </a:p>
                  </a:txBody>
                  <a:tcP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18260151"/>
                  </a:ext>
                </a:extLst>
              </a:tr>
              <a:tr h="247976">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Training accuracy (%)</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100</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100</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8199105"/>
                  </a:ext>
                </a:extLst>
              </a:tr>
              <a:tr h="300915">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Validation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92</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100</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100</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93</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83895624"/>
                  </a:ext>
                </a:extLst>
              </a:tr>
              <a:tr h="247976">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Test accuracy (%)</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83</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88</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87</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94</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16166454"/>
                  </a:ext>
                </a:extLst>
              </a:tr>
            </a:tbl>
          </a:graphicData>
        </a:graphic>
      </p:graphicFrame>
      <p:sp>
        <p:nvSpPr>
          <p:cNvPr id="12" name="TextBox 11">
            <a:extLst>
              <a:ext uri="{FF2B5EF4-FFF2-40B4-BE49-F238E27FC236}">
                <a16:creationId xmlns:a16="http://schemas.microsoft.com/office/drawing/2014/main" id="{73B956D0-AB0C-4CB9-A8A4-5A569F5D0098}"/>
              </a:ext>
            </a:extLst>
          </p:cNvPr>
          <p:cNvSpPr txBox="1"/>
          <p:nvPr/>
        </p:nvSpPr>
        <p:spPr>
          <a:xfrm>
            <a:off x="402934" y="3130630"/>
            <a:ext cx="7959528" cy="1166153"/>
          </a:xfrm>
          <a:prstGeom prst="rect">
            <a:avLst/>
          </a:prstGeom>
          <a:noFill/>
        </p:spPr>
        <p:txBody>
          <a:bodyPr wrap="square">
            <a:spAutoFit/>
          </a:bodyPr>
          <a:lstStyle/>
          <a:p>
            <a:pPr marL="301752" indent="-301752">
              <a:lnSpc>
                <a:spcPct val="150000"/>
              </a:lnSpc>
              <a:buAutoNum type="arabicPeriod"/>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Learning rate was optimized based on the test accuracy.</a:t>
            </a:r>
          </a:p>
          <a:p>
            <a:pPr marL="301752" indent="-301752">
              <a:lnSpc>
                <a:spcPct val="150000"/>
              </a:lnSpc>
              <a:buAutoNum type="arabicPeriod"/>
            </a:pP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Compared between validation accuracy and test accuracy, there was over-fit issues.</a:t>
            </a:r>
          </a:p>
          <a:p>
            <a:pPr>
              <a:lnSpc>
                <a:spcPct val="150000"/>
              </a:lnSpc>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 Early</a:t>
            </a: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-stopping was implemented, and test accuracy could be slightly improved using 5 cycles or 10 cycles</a:t>
            </a:r>
            <a:endPar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F9F8AE5-7367-4DA5-8693-CF1D0777EC3A}"/>
              </a:ext>
            </a:extLst>
          </p:cNvPr>
          <p:cNvSpPr txBox="1"/>
          <p:nvPr/>
        </p:nvSpPr>
        <p:spPr>
          <a:xfrm>
            <a:off x="488904" y="1173633"/>
            <a:ext cx="8165864" cy="335156"/>
          </a:xfrm>
          <a:prstGeom prst="rect">
            <a:avLst/>
          </a:prstGeom>
          <a:noFill/>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Result for binary classification / FCNN model</a:t>
            </a:r>
          </a:p>
        </p:txBody>
      </p:sp>
      <p:graphicFrame>
        <p:nvGraphicFramePr>
          <p:cNvPr id="6" name="Table 5">
            <a:extLst>
              <a:ext uri="{FF2B5EF4-FFF2-40B4-BE49-F238E27FC236}">
                <a16:creationId xmlns:a16="http://schemas.microsoft.com/office/drawing/2014/main" id="{54AFE4CA-1375-412A-81D7-98F1C83F6223}"/>
              </a:ext>
            </a:extLst>
          </p:cNvPr>
          <p:cNvGraphicFramePr>
            <a:graphicFrameLocks noGrp="1"/>
          </p:cNvGraphicFramePr>
          <p:nvPr>
            <p:extLst>
              <p:ext uri="{D42A27DB-BD31-4B8C-83A1-F6EECF244321}">
                <p14:modId xmlns:p14="http://schemas.microsoft.com/office/powerpoint/2010/main" val="3163455530"/>
              </p:ext>
            </p:extLst>
          </p:nvPr>
        </p:nvGraphicFramePr>
        <p:xfrm>
          <a:off x="551426" y="4270664"/>
          <a:ext cx="6385565" cy="1365095"/>
        </p:xfrm>
        <a:graphic>
          <a:graphicData uri="http://schemas.openxmlformats.org/drawingml/2006/table">
            <a:tbl>
              <a:tblPr firstRow="1" firstCol="1" bandRow="1">
                <a:tableStyleId>{93296810-A885-4BE3-A3E7-6D5BEEA58F35}</a:tableStyleId>
              </a:tblPr>
              <a:tblGrid>
                <a:gridCol w="1859725">
                  <a:extLst>
                    <a:ext uri="{9D8B030D-6E8A-4147-A177-3AD203B41FA5}">
                      <a16:colId xmlns:a16="http://schemas.microsoft.com/office/drawing/2014/main" val="4023226211"/>
                    </a:ext>
                  </a:extLst>
                </a:gridCol>
                <a:gridCol w="1131460">
                  <a:extLst>
                    <a:ext uri="{9D8B030D-6E8A-4147-A177-3AD203B41FA5}">
                      <a16:colId xmlns:a16="http://schemas.microsoft.com/office/drawing/2014/main" val="171526841"/>
                    </a:ext>
                  </a:extLst>
                </a:gridCol>
                <a:gridCol w="1029388">
                  <a:extLst>
                    <a:ext uri="{9D8B030D-6E8A-4147-A177-3AD203B41FA5}">
                      <a16:colId xmlns:a16="http://schemas.microsoft.com/office/drawing/2014/main" val="1937009939"/>
                    </a:ext>
                  </a:extLst>
                </a:gridCol>
                <a:gridCol w="1233532">
                  <a:extLst>
                    <a:ext uri="{9D8B030D-6E8A-4147-A177-3AD203B41FA5}">
                      <a16:colId xmlns:a16="http://schemas.microsoft.com/office/drawing/2014/main" val="2121605600"/>
                    </a:ext>
                  </a:extLst>
                </a:gridCol>
                <a:gridCol w="1131460">
                  <a:extLst>
                    <a:ext uri="{9D8B030D-6E8A-4147-A177-3AD203B41FA5}">
                      <a16:colId xmlns:a16="http://schemas.microsoft.com/office/drawing/2014/main" val="3165509683"/>
                    </a:ext>
                  </a:extLst>
                </a:gridCol>
              </a:tblGrid>
              <a:tr h="273019">
                <a:tc rowSpan="2">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First n cycles with best learning rate (LR)</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5 cycles</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50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0327305"/>
                  </a:ext>
                </a:extLst>
              </a:tr>
              <a:tr h="273019">
                <a:tc vMerge="1">
                  <a:txBody>
                    <a:bodyPr/>
                    <a:lstStyle/>
                    <a:p>
                      <a:endParaRPr lang="en-US"/>
                    </a:p>
                  </a:txBody>
                  <a:tcP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LR=0.001</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64254108"/>
                  </a:ext>
                </a:extLst>
              </a:tr>
              <a:tr h="273019">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Training accuracy (%)</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99</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97</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99</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99</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08600559"/>
                  </a:ext>
                </a:extLst>
              </a:tr>
              <a:tr h="27301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Validation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4695049"/>
                  </a:ext>
                </a:extLst>
              </a:tr>
              <a:tr h="27301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Test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85</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85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87</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46690163"/>
                  </a:ext>
                </a:extLst>
              </a:tr>
            </a:tbl>
          </a:graphicData>
        </a:graphic>
      </p:graphicFrame>
      <p:pic>
        <p:nvPicPr>
          <p:cNvPr id="17" name="Picture 16">
            <a:extLst>
              <a:ext uri="{FF2B5EF4-FFF2-40B4-BE49-F238E27FC236}">
                <a16:creationId xmlns:a16="http://schemas.microsoft.com/office/drawing/2014/main" id="{759772E0-A280-465E-AC42-C0A9CC1774BE}"/>
              </a:ext>
            </a:extLst>
          </p:cNvPr>
          <p:cNvPicPr/>
          <p:nvPr/>
        </p:nvPicPr>
        <p:blipFill rotWithShape="1">
          <a:blip r:embed="rId3"/>
          <a:srcRect r="66939"/>
          <a:stretch/>
        </p:blipFill>
        <p:spPr>
          <a:xfrm>
            <a:off x="6929177" y="4038776"/>
            <a:ext cx="2011623" cy="1680289"/>
          </a:xfrm>
          <a:prstGeom prst="rect">
            <a:avLst/>
          </a:prstGeom>
        </p:spPr>
      </p:pic>
      <p:cxnSp>
        <p:nvCxnSpPr>
          <p:cNvPr id="18" name="Straight Arrow Connector 17">
            <a:extLst>
              <a:ext uri="{FF2B5EF4-FFF2-40B4-BE49-F238E27FC236}">
                <a16:creationId xmlns:a16="http://schemas.microsoft.com/office/drawing/2014/main" id="{E5164960-0F44-4C8B-BE67-A342E5A480B1}"/>
              </a:ext>
            </a:extLst>
          </p:cNvPr>
          <p:cNvCxnSpPr>
            <a:cxnSpLocks/>
          </p:cNvCxnSpPr>
          <p:nvPr/>
        </p:nvCxnSpPr>
        <p:spPr>
          <a:xfrm>
            <a:off x="3239150" y="2867597"/>
            <a:ext cx="0" cy="270695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8A7A571-6C5D-47E4-A8F2-A09EC2988F4D}"/>
              </a:ext>
            </a:extLst>
          </p:cNvPr>
          <p:cNvCxnSpPr>
            <a:cxnSpLocks/>
          </p:cNvCxnSpPr>
          <p:nvPr/>
        </p:nvCxnSpPr>
        <p:spPr>
          <a:xfrm>
            <a:off x="4422393" y="2867597"/>
            <a:ext cx="0" cy="270695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885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700A0E33-CE85-1842-8F7D-31B20D44D25D}"/>
              </a:ext>
            </a:extLst>
          </p:cNvPr>
          <p:cNvSpPr>
            <a:spLocks noChangeArrowheads="1"/>
          </p:cNvSpPr>
          <p:nvPr/>
        </p:nvSpPr>
        <p:spPr bwMode="auto">
          <a:xfrm>
            <a:off x="543612" y="442763"/>
            <a:ext cx="1557606"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FCNN </a:t>
            </a:r>
            <a:r>
              <a:rPr lang="en-US" altLang="zh-CN" sz="1600" dirty="0" err="1">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v.s</a:t>
            </a: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 RNN</a:t>
            </a:r>
          </a:p>
        </p:txBody>
      </p:sp>
      <p:cxnSp>
        <p:nvCxnSpPr>
          <p:cNvPr id="3" name="直线连接符 2">
            <a:extLst>
              <a:ext uri="{FF2B5EF4-FFF2-40B4-BE49-F238E27FC236}">
                <a16:creationId xmlns:a16="http://schemas.microsoft.com/office/drawing/2014/main" id="{6830F284-DA0A-124B-A218-8E4CD2ACAFF0}"/>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9F8AE5-7367-4DA5-8693-CF1D0777EC3A}"/>
              </a:ext>
            </a:extLst>
          </p:cNvPr>
          <p:cNvSpPr txBox="1"/>
          <p:nvPr/>
        </p:nvSpPr>
        <p:spPr>
          <a:xfrm>
            <a:off x="543612" y="1247653"/>
            <a:ext cx="8165864" cy="335156"/>
          </a:xfrm>
          <a:prstGeom prst="rect">
            <a:avLst/>
          </a:prstGeom>
          <a:noFill/>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Result for binary classification / FCNN model</a:t>
            </a:r>
          </a:p>
        </p:txBody>
      </p:sp>
      <p:graphicFrame>
        <p:nvGraphicFramePr>
          <p:cNvPr id="5" name="Table 4">
            <a:extLst>
              <a:ext uri="{FF2B5EF4-FFF2-40B4-BE49-F238E27FC236}">
                <a16:creationId xmlns:a16="http://schemas.microsoft.com/office/drawing/2014/main" id="{831BA4D7-E9CE-4C1B-B4C3-3E49B865F727}"/>
              </a:ext>
            </a:extLst>
          </p:cNvPr>
          <p:cNvGraphicFramePr>
            <a:graphicFrameLocks noGrp="1"/>
          </p:cNvGraphicFramePr>
          <p:nvPr>
            <p:extLst>
              <p:ext uri="{D42A27DB-BD31-4B8C-83A1-F6EECF244321}">
                <p14:modId xmlns:p14="http://schemas.microsoft.com/office/powerpoint/2010/main" val="3742427547"/>
              </p:ext>
            </p:extLst>
          </p:nvPr>
        </p:nvGraphicFramePr>
        <p:xfrm>
          <a:off x="598320" y="3628293"/>
          <a:ext cx="6385565" cy="1347548"/>
        </p:xfrm>
        <a:graphic>
          <a:graphicData uri="http://schemas.openxmlformats.org/drawingml/2006/table">
            <a:tbl>
              <a:tblPr firstRow="1" firstCol="1" bandRow="1">
                <a:tableStyleId>{21E4AEA4-8DFA-4A89-87EB-49C32662AFE0}</a:tableStyleId>
              </a:tblPr>
              <a:tblGrid>
                <a:gridCol w="1859725">
                  <a:extLst>
                    <a:ext uri="{9D8B030D-6E8A-4147-A177-3AD203B41FA5}">
                      <a16:colId xmlns:a16="http://schemas.microsoft.com/office/drawing/2014/main" val="2809223993"/>
                    </a:ext>
                  </a:extLst>
                </a:gridCol>
                <a:gridCol w="1131460">
                  <a:extLst>
                    <a:ext uri="{9D8B030D-6E8A-4147-A177-3AD203B41FA5}">
                      <a16:colId xmlns:a16="http://schemas.microsoft.com/office/drawing/2014/main" val="1011015510"/>
                    </a:ext>
                  </a:extLst>
                </a:gridCol>
                <a:gridCol w="1131460">
                  <a:extLst>
                    <a:ext uri="{9D8B030D-6E8A-4147-A177-3AD203B41FA5}">
                      <a16:colId xmlns:a16="http://schemas.microsoft.com/office/drawing/2014/main" val="3313270532"/>
                    </a:ext>
                  </a:extLst>
                </a:gridCol>
                <a:gridCol w="1131460">
                  <a:extLst>
                    <a:ext uri="{9D8B030D-6E8A-4147-A177-3AD203B41FA5}">
                      <a16:colId xmlns:a16="http://schemas.microsoft.com/office/drawing/2014/main" val="2183826648"/>
                    </a:ext>
                  </a:extLst>
                </a:gridCol>
                <a:gridCol w="1131460">
                  <a:extLst>
                    <a:ext uri="{9D8B030D-6E8A-4147-A177-3AD203B41FA5}">
                      <a16:colId xmlns:a16="http://schemas.microsoft.com/office/drawing/2014/main" val="3104184536"/>
                    </a:ext>
                  </a:extLst>
                </a:gridCol>
              </a:tblGrid>
              <a:tr h="207512">
                <a:tc rowSpan="2">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First n cycles with best learning rate (LR)</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5 cycles</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50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0368216"/>
                  </a:ext>
                </a:extLst>
              </a:tr>
              <a:tr h="285009">
                <a:tc vMerge="1">
                  <a:txBody>
                    <a:bodyPr/>
                    <a:lstStyle/>
                    <a:p>
                      <a:endParaRPr lang="en-US"/>
                    </a:p>
                  </a:txBody>
                  <a:tcP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LR=0.0005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LR=0.0005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LR=0.0005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LR=0.0005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9290139"/>
                  </a:ext>
                </a:extLst>
              </a:tr>
              <a:tr h="28500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Training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96</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97</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98</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98</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56942399"/>
                  </a:ext>
                </a:extLst>
              </a:tr>
              <a:tr h="28500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Validation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100</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62394009"/>
                  </a:ext>
                </a:extLst>
              </a:tr>
              <a:tr h="285009">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Test accuracy (%)</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87</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87</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95</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6775193"/>
                  </a:ext>
                </a:extLst>
              </a:tr>
            </a:tbl>
          </a:graphicData>
        </a:graphic>
      </p:graphicFrame>
      <p:sp>
        <p:nvSpPr>
          <p:cNvPr id="16" name="TextBox 15">
            <a:extLst>
              <a:ext uri="{FF2B5EF4-FFF2-40B4-BE49-F238E27FC236}">
                <a16:creationId xmlns:a16="http://schemas.microsoft.com/office/drawing/2014/main" id="{3AB4F313-A81E-44D5-AB95-EA569750B573}"/>
              </a:ext>
            </a:extLst>
          </p:cNvPr>
          <p:cNvSpPr txBox="1"/>
          <p:nvPr/>
        </p:nvSpPr>
        <p:spPr>
          <a:xfrm>
            <a:off x="543612" y="3146915"/>
            <a:ext cx="8165864" cy="335156"/>
          </a:xfrm>
          <a:prstGeom prst="rect">
            <a:avLst/>
          </a:prstGeom>
          <a:noFill/>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Result for binary classification / RNN model</a:t>
            </a:r>
          </a:p>
        </p:txBody>
      </p:sp>
      <p:sp>
        <p:nvSpPr>
          <p:cNvPr id="11" name="TextBox 10">
            <a:extLst>
              <a:ext uri="{FF2B5EF4-FFF2-40B4-BE49-F238E27FC236}">
                <a16:creationId xmlns:a16="http://schemas.microsoft.com/office/drawing/2014/main" id="{5D9AA00C-DBE6-4934-9D44-0F06F451C419}"/>
              </a:ext>
            </a:extLst>
          </p:cNvPr>
          <p:cNvSpPr txBox="1"/>
          <p:nvPr/>
        </p:nvSpPr>
        <p:spPr>
          <a:xfrm>
            <a:off x="543612" y="5176704"/>
            <a:ext cx="8165864" cy="1051570"/>
          </a:xfrm>
          <a:prstGeom prst="rect">
            <a:avLst/>
          </a:prstGeom>
          <a:noFill/>
        </p:spPr>
        <p:txBody>
          <a:bodyPr wrap="square">
            <a:spAutoFit/>
          </a:bodyPr>
          <a:lstStyle/>
          <a:p>
            <a:pPr marL="635" marR="0" indent="-635" algn="just">
              <a:lnSpc>
                <a:spcPct val="90000"/>
              </a:lnSpc>
              <a:spcBef>
                <a:spcPts val="0"/>
              </a:spcBef>
              <a:spcAft>
                <a:spcPts val="520"/>
              </a:spcAft>
            </a:pPr>
            <a:r>
              <a:rPr lang="en-US" sz="1200" dirty="0">
                <a:effectLst/>
                <a:latin typeface="Arial" panose="020B0604020202020204" pitchFamily="34" charset="0"/>
                <a:ea typeface="Calibri" panose="020F0502020204030204" pitchFamily="34" charset="0"/>
                <a:cs typeface="Arial" panose="020B0604020202020204" pitchFamily="34" charset="0"/>
              </a:rPr>
              <a:t>The test accuracy using only first 5, 10, 100 charge-discharge cycles with RNN shows better performance than fully-connected network.</a:t>
            </a:r>
          </a:p>
          <a:p>
            <a:pPr marL="635" marR="0" indent="-635" algn="just">
              <a:lnSpc>
                <a:spcPct val="90000"/>
              </a:lnSpc>
              <a:spcBef>
                <a:spcPts val="0"/>
              </a:spcBef>
              <a:spcAft>
                <a:spcPts val="520"/>
              </a:spcAft>
            </a:pPr>
            <a:endParaRPr lang="en-US" sz="1200" dirty="0">
              <a:latin typeface="Arial" panose="020B0604020202020204" pitchFamily="34" charset="0"/>
              <a:ea typeface="Calibri" panose="020F0502020204030204" pitchFamily="34" charset="0"/>
              <a:cs typeface="Arial" panose="020B0604020202020204" pitchFamily="34" charset="0"/>
            </a:endParaRPr>
          </a:p>
          <a:p>
            <a:pPr marL="635" marR="0" indent="-635" algn="just">
              <a:lnSpc>
                <a:spcPct val="90000"/>
              </a:lnSpc>
              <a:spcBef>
                <a:spcPts val="0"/>
              </a:spcBef>
              <a:spcAft>
                <a:spcPts val="520"/>
              </a:spcAft>
            </a:pPr>
            <a:r>
              <a:rPr lang="en-US" sz="1200" dirty="0">
                <a:effectLst/>
                <a:latin typeface="Arial" panose="020B0604020202020204" pitchFamily="34" charset="0"/>
                <a:ea typeface="Calibri" panose="020F0502020204030204" pitchFamily="34" charset="0"/>
                <a:cs typeface="Arial" panose="020B0604020202020204" pitchFamily="34" charset="0"/>
              </a:rPr>
              <a:t>Compared with machine learning model which has 95.1 test accuracy using the first 5 cycles, the deep learning model </a:t>
            </a:r>
            <a:r>
              <a:rPr lang="en-US" sz="1200" dirty="0">
                <a:latin typeface="Arial" panose="020B0604020202020204" pitchFamily="34" charset="0"/>
                <a:ea typeface="Calibri" panose="020F0502020204030204" pitchFamily="34" charset="0"/>
                <a:cs typeface="Arial" panose="020B0604020202020204" pitchFamily="34" charset="0"/>
              </a:rPr>
              <a:t>can also achieve similar performance.</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AFD581DE-D8E0-4CF5-966C-85D0829700C4}"/>
              </a:ext>
            </a:extLst>
          </p:cNvPr>
          <p:cNvGraphicFramePr>
            <a:graphicFrameLocks noGrp="1"/>
          </p:cNvGraphicFramePr>
          <p:nvPr>
            <p:extLst>
              <p:ext uri="{D42A27DB-BD31-4B8C-83A1-F6EECF244321}">
                <p14:modId xmlns:p14="http://schemas.microsoft.com/office/powerpoint/2010/main" val="3509807908"/>
              </p:ext>
            </p:extLst>
          </p:nvPr>
        </p:nvGraphicFramePr>
        <p:xfrm>
          <a:off x="598319" y="1703606"/>
          <a:ext cx="6385565" cy="1365095"/>
        </p:xfrm>
        <a:graphic>
          <a:graphicData uri="http://schemas.openxmlformats.org/drawingml/2006/table">
            <a:tbl>
              <a:tblPr firstRow="1" firstCol="1" bandRow="1">
                <a:tableStyleId>{93296810-A885-4BE3-A3E7-6D5BEEA58F35}</a:tableStyleId>
              </a:tblPr>
              <a:tblGrid>
                <a:gridCol w="1859725">
                  <a:extLst>
                    <a:ext uri="{9D8B030D-6E8A-4147-A177-3AD203B41FA5}">
                      <a16:colId xmlns:a16="http://schemas.microsoft.com/office/drawing/2014/main" val="4023226211"/>
                    </a:ext>
                  </a:extLst>
                </a:gridCol>
                <a:gridCol w="1131460">
                  <a:extLst>
                    <a:ext uri="{9D8B030D-6E8A-4147-A177-3AD203B41FA5}">
                      <a16:colId xmlns:a16="http://schemas.microsoft.com/office/drawing/2014/main" val="171526841"/>
                    </a:ext>
                  </a:extLst>
                </a:gridCol>
                <a:gridCol w="1029388">
                  <a:extLst>
                    <a:ext uri="{9D8B030D-6E8A-4147-A177-3AD203B41FA5}">
                      <a16:colId xmlns:a16="http://schemas.microsoft.com/office/drawing/2014/main" val="1937009939"/>
                    </a:ext>
                  </a:extLst>
                </a:gridCol>
                <a:gridCol w="1233532">
                  <a:extLst>
                    <a:ext uri="{9D8B030D-6E8A-4147-A177-3AD203B41FA5}">
                      <a16:colId xmlns:a16="http://schemas.microsoft.com/office/drawing/2014/main" val="2121605600"/>
                    </a:ext>
                  </a:extLst>
                </a:gridCol>
                <a:gridCol w="1131460">
                  <a:extLst>
                    <a:ext uri="{9D8B030D-6E8A-4147-A177-3AD203B41FA5}">
                      <a16:colId xmlns:a16="http://schemas.microsoft.com/office/drawing/2014/main" val="3165509683"/>
                    </a:ext>
                  </a:extLst>
                </a:gridCol>
              </a:tblGrid>
              <a:tr h="273019">
                <a:tc rowSpan="2">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First n cycles with best learning rate (LR)</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5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50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100 cycles</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0327305"/>
                  </a:ext>
                </a:extLst>
              </a:tr>
              <a:tr h="273019">
                <a:tc vMerge="1">
                  <a:txBody>
                    <a:bodyPr/>
                    <a:lstStyle/>
                    <a:p>
                      <a:endParaRPr lang="en-US"/>
                    </a:p>
                  </a:txBody>
                  <a:tcP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LR=0.001</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LR=0.01</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64254108"/>
                  </a:ext>
                </a:extLst>
              </a:tr>
              <a:tr h="27301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Training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99</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97</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99</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99</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08600559"/>
                  </a:ext>
                </a:extLst>
              </a:tr>
              <a:tr h="273019">
                <a:tc>
                  <a:txBody>
                    <a:bodyPr/>
                    <a:lstStyle/>
                    <a:p>
                      <a:pPr marL="0" marR="0" indent="0" algn="ctr">
                        <a:lnSpc>
                          <a:spcPct val="90000"/>
                        </a:lnSpc>
                        <a:spcBef>
                          <a:spcPts val="0"/>
                        </a:spcBef>
                        <a:spcAft>
                          <a:spcPts val="0"/>
                        </a:spcAft>
                      </a:pPr>
                      <a:r>
                        <a:rPr lang="en-US" sz="1200" b="0" dirty="0">
                          <a:effectLst/>
                          <a:latin typeface="Arial" panose="020B0604020202020204" pitchFamily="34" charset="0"/>
                          <a:cs typeface="Arial" panose="020B0604020202020204" pitchFamily="34" charset="0"/>
                        </a:rPr>
                        <a:t>Validation accuracy (%)</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100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4695049"/>
                  </a:ext>
                </a:extLst>
              </a:tr>
              <a:tr h="273019">
                <a:tc>
                  <a:txBody>
                    <a:bodyPr/>
                    <a:lstStyle/>
                    <a:p>
                      <a:pPr marL="0" marR="0" indent="0" algn="ctr">
                        <a:lnSpc>
                          <a:spcPct val="90000"/>
                        </a:lnSpc>
                        <a:spcBef>
                          <a:spcPts val="0"/>
                        </a:spcBef>
                        <a:spcAft>
                          <a:spcPts val="0"/>
                        </a:spcAft>
                      </a:pPr>
                      <a:r>
                        <a:rPr lang="en-US" sz="1200" b="0">
                          <a:effectLst/>
                          <a:latin typeface="Arial" panose="020B0604020202020204" pitchFamily="34" charset="0"/>
                          <a:cs typeface="Arial" panose="020B0604020202020204" pitchFamily="34" charset="0"/>
                        </a:rPr>
                        <a:t>Test accuracy (%)</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85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90</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a:effectLst/>
                          <a:latin typeface="Arial" panose="020B0604020202020204" pitchFamily="34" charset="0"/>
                          <a:cs typeface="Arial" panose="020B0604020202020204" pitchFamily="34" charset="0"/>
                        </a:rPr>
                        <a:t>85</a:t>
                      </a:r>
                      <a:endParaRPr lang="en-US" sz="1200" b="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90000"/>
                        </a:lnSpc>
                        <a:spcBef>
                          <a:spcPts val="0"/>
                        </a:spcBef>
                        <a:spcAft>
                          <a:spcPts val="0"/>
                        </a:spcAft>
                      </a:pPr>
                      <a:r>
                        <a:rPr lang="en-US" sz="1200" b="0" kern="1200" dirty="0">
                          <a:effectLst/>
                          <a:latin typeface="Arial" panose="020B0604020202020204" pitchFamily="34" charset="0"/>
                          <a:cs typeface="Arial" panose="020B0604020202020204" pitchFamily="34" charset="0"/>
                        </a:rPr>
                        <a:t>87</a:t>
                      </a:r>
                      <a:endParaRPr lang="en-US" sz="1200" b="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46690163"/>
                  </a:ext>
                </a:extLst>
              </a:tr>
            </a:tbl>
          </a:graphicData>
        </a:graphic>
      </p:graphicFrame>
      <p:cxnSp>
        <p:nvCxnSpPr>
          <p:cNvPr id="9" name="Straight Arrow Connector 8">
            <a:extLst>
              <a:ext uri="{FF2B5EF4-FFF2-40B4-BE49-F238E27FC236}">
                <a16:creationId xmlns:a16="http://schemas.microsoft.com/office/drawing/2014/main" id="{8ADBDB14-A0AA-4CE5-BA02-5570AD908519}"/>
              </a:ext>
            </a:extLst>
          </p:cNvPr>
          <p:cNvCxnSpPr/>
          <p:nvPr/>
        </p:nvCxnSpPr>
        <p:spPr>
          <a:xfrm>
            <a:off x="3318387" y="2875068"/>
            <a:ext cx="0" cy="203353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31649180-8543-4959-81C6-B867F67D6F44}"/>
              </a:ext>
            </a:extLst>
          </p:cNvPr>
          <p:cNvCxnSpPr/>
          <p:nvPr/>
        </p:nvCxnSpPr>
        <p:spPr>
          <a:xfrm>
            <a:off x="5514740" y="2875068"/>
            <a:ext cx="0" cy="203353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D1807AE-C405-4389-BCE1-23B04C42F630}"/>
              </a:ext>
            </a:extLst>
          </p:cNvPr>
          <p:cNvCxnSpPr/>
          <p:nvPr/>
        </p:nvCxnSpPr>
        <p:spPr>
          <a:xfrm>
            <a:off x="6695093" y="2875068"/>
            <a:ext cx="0" cy="203353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0531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700A0E33-CE85-1842-8F7D-31B20D44D25D}"/>
              </a:ext>
            </a:extLst>
          </p:cNvPr>
          <p:cNvSpPr>
            <a:spLocks noChangeArrowheads="1"/>
          </p:cNvSpPr>
          <p:nvPr/>
        </p:nvSpPr>
        <p:spPr bwMode="auto">
          <a:xfrm>
            <a:off x="543612" y="442763"/>
            <a:ext cx="2154757"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16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Conclusion &amp; Outlook</a:t>
            </a:r>
          </a:p>
        </p:txBody>
      </p:sp>
      <p:cxnSp>
        <p:nvCxnSpPr>
          <p:cNvPr id="3" name="直线连接符 2">
            <a:extLst>
              <a:ext uri="{FF2B5EF4-FFF2-40B4-BE49-F238E27FC236}">
                <a16:creationId xmlns:a16="http://schemas.microsoft.com/office/drawing/2014/main" id="{6830F284-DA0A-124B-A218-8E4CD2ACAFF0}"/>
              </a:ext>
            </a:extLst>
          </p:cNvPr>
          <p:cNvCxnSpPr/>
          <p:nvPr/>
        </p:nvCxnSpPr>
        <p:spPr>
          <a:xfrm>
            <a:off x="335666" y="960699"/>
            <a:ext cx="8428518"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框 10">
            <a:extLst>
              <a:ext uri="{FF2B5EF4-FFF2-40B4-BE49-F238E27FC236}">
                <a16:creationId xmlns:a16="http://schemas.microsoft.com/office/drawing/2014/main" id="{D1E1969B-DA5F-4F02-AAE3-BDF73CB2DE4C}"/>
              </a:ext>
            </a:extLst>
          </p:cNvPr>
          <p:cNvSpPr>
            <a:spLocks noChangeArrowheads="1"/>
          </p:cNvSpPr>
          <p:nvPr/>
        </p:nvSpPr>
        <p:spPr bwMode="auto">
          <a:xfrm>
            <a:off x="543611" y="1650375"/>
            <a:ext cx="7748512" cy="393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342900" indent="-342900" eaLnBrk="1" hangingPunct="1">
              <a:lnSpc>
                <a:spcPct val="150000"/>
              </a:lnSpc>
              <a:spcBef>
                <a:spcPct val="0"/>
              </a:spcBef>
              <a:buFont typeface="Arial" panose="020B0604020202020204" pitchFamily="34" charset="0"/>
              <a:buAutoNum type="arabicPeriod"/>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Deep learning model (RNN and FCNN) was applied to predict battery cycle life using early cycle data (binary classification).</a:t>
            </a:r>
          </a:p>
          <a:p>
            <a:pPr marL="342900" indent="-342900">
              <a:lnSpc>
                <a:spcPct val="150000"/>
              </a:lnSpc>
              <a:spcBef>
                <a:spcPct val="0"/>
              </a:spcBef>
              <a:buFont typeface="Arial" panose="020B0604020202020204" pitchFamily="34" charset="0"/>
              <a:buAutoNum type="arabicPeriod"/>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RNN model performs better than FCNN</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indent="-342900">
              <a:lnSpc>
                <a:spcPct val="150000"/>
              </a:lnSpc>
              <a:spcBef>
                <a:spcPct val="0"/>
              </a:spcBef>
              <a:buFont typeface="Arial" panose="020B0604020202020204" pitchFamily="34" charset="0"/>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Compared with machine learning model which has 95.1 test accuracy using the first 5 cycles, the deep learning model </a:t>
            </a:r>
            <a:r>
              <a:rPr lang="en-US" sz="1400" dirty="0">
                <a:latin typeface="Arial" panose="020B0604020202020204" pitchFamily="34" charset="0"/>
                <a:ea typeface="Calibri" panose="020F0502020204030204" pitchFamily="34" charset="0"/>
                <a:cs typeface="Arial" panose="020B0604020202020204" pitchFamily="34" charset="0"/>
              </a:rPr>
              <a:t>can also achieve comparable  performance. Without knowing the important feature (</a:t>
            </a:r>
            <a:r>
              <a:rPr lang="el-GR" sz="1400" b="0" u="none" strike="noStrike" baseline="0" dirty="0">
                <a:latin typeface="Arial" panose="020B0604020202020204" pitchFamily="34" charset="0"/>
                <a:cs typeface="Arial" panose="020B0604020202020204" pitchFamily="34" charset="0"/>
              </a:rPr>
              <a:t>Δ</a:t>
            </a:r>
            <a:r>
              <a:rPr lang="en-US" sz="1400" b="0" u="none" strike="noStrike" baseline="0" dirty="0">
                <a:latin typeface="Arial" panose="020B0604020202020204" pitchFamily="34" charset="0"/>
                <a:cs typeface="Arial" panose="020B0604020202020204" pitchFamily="34" charset="0"/>
              </a:rPr>
              <a:t>Q), deep learning model did show the ability to</a:t>
            </a:r>
            <a:r>
              <a:rPr lang="zh-TW" altLang="en-US" sz="1400" dirty="0">
                <a:latin typeface="Arial" panose="020B0604020202020204" pitchFamily="34" charset="0"/>
                <a:cs typeface="Arial" panose="020B0604020202020204" pitchFamily="34" charset="0"/>
              </a:rPr>
              <a:t> </a:t>
            </a:r>
            <a:r>
              <a:rPr lang="en-US" altLang="zh-TW" sz="1400" dirty="0">
                <a:latin typeface="Arial" panose="020B0604020202020204" pitchFamily="34" charset="0"/>
                <a:cs typeface="Arial" panose="020B0604020202020204" pitchFamily="34" charset="0"/>
              </a:rPr>
              <a:t>achieve similar performance.</a:t>
            </a:r>
            <a:r>
              <a:rPr lang="en-US" sz="1400" b="0" u="none" strike="noStrike" baseline="0" dirty="0">
                <a:latin typeface="Arial" panose="020B0604020202020204" pitchFamily="34" charset="0"/>
                <a:cs typeface="Arial" panose="020B0604020202020204" pitchFamily="34" charset="0"/>
              </a:rPr>
              <a:t> </a:t>
            </a:r>
            <a:r>
              <a:rPr lang="en-US" sz="1400" dirty="0">
                <a:latin typeface="Arial" panose="020B0604020202020204" pitchFamily="34" charset="0"/>
                <a:ea typeface="Calibri" panose="020F0502020204030204" pitchFamily="34" charset="0"/>
                <a:cs typeface="Arial" panose="020B0604020202020204" pitchFamily="34" charset="0"/>
              </a:rPr>
              <a:t> </a:t>
            </a: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a:p>
            <a:pPr marL="342900" indent="-342900">
              <a:lnSpc>
                <a:spcPct val="150000"/>
              </a:lnSpc>
              <a:spcBef>
                <a:spcPct val="0"/>
              </a:spcBef>
              <a:buFont typeface="Arial" panose="020B0604020202020204" pitchFamily="34" charset="0"/>
              <a:buAutoNum type="arabicPeriod"/>
            </a:pPr>
            <a:r>
              <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rPr>
              <a:t>Using X-ray tomography images taken before cycling may potentially be used to detect manufacturing defect with using deep learning model.</a:t>
            </a:r>
          </a:p>
          <a:p>
            <a:pPr eaLnBrk="1" hangingPunct="1">
              <a:lnSpc>
                <a:spcPct val="150000"/>
              </a:lnSpc>
              <a:spcBef>
                <a:spcPct val="0"/>
              </a:spcBef>
              <a:buNone/>
            </a:pP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a:p>
            <a:pPr eaLnBrk="1" hangingPunct="1">
              <a:lnSpc>
                <a:spcPct val="150000"/>
              </a:lnSpc>
              <a:spcBef>
                <a:spcPct val="0"/>
              </a:spcBef>
              <a:buFont typeface="Arial" panose="020B0604020202020204" pitchFamily="34" charset="0"/>
              <a:buNone/>
            </a:pP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a:p>
            <a:pPr eaLnBrk="1" hangingPunct="1">
              <a:lnSpc>
                <a:spcPct val="150000"/>
              </a:lnSpc>
              <a:spcBef>
                <a:spcPct val="0"/>
              </a:spcBef>
              <a:buFont typeface="Arial" panose="020B0604020202020204" pitchFamily="34" charset="0"/>
              <a:buNone/>
            </a:pPr>
            <a:endParaRPr lang="en-US" altLang="zh-CN" sz="1400" dirty="0">
              <a:latin typeface="Arial" panose="020B0604020202020204" pitchFamily="34" charset="0"/>
              <a:ea typeface="宋体" panose="02010600030101010101" pitchFamily="2" charset="-122"/>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424472487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3">
  <a:themeElements>
    <a:clrScheme name="黑金">
      <a:dk1>
        <a:srgbClr val="000000"/>
      </a:dk1>
      <a:lt1>
        <a:srgbClr val="FFFFFF"/>
      </a:lt1>
      <a:dk2>
        <a:srgbClr val="120E03"/>
      </a:dk2>
      <a:lt2>
        <a:srgbClr val="FFFFFF"/>
      </a:lt2>
      <a:accent1>
        <a:srgbClr val="DAB96E"/>
      </a:accent1>
      <a:accent2>
        <a:srgbClr val="120E0D"/>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14781</TotalTime>
  <Words>1727</Words>
  <Application>Microsoft Office PowerPoint</Application>
  <PresentationFormat>On-screen Show (4:3)</PresentationFormat>
  <Paragraphs>191</Paragraphs>
  <Slides>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等线</vt:lpstr>
      <vt:lpstr>Arial</vt:lpstr>
      <vt:lpstr>Calibri</vt:lpstr>
      <vt:lpstr>Calibri Light</vt:lpstr>
      <vt:lpstr>Cambria Math</vt:lpstr>
      <vt:lpstr>Office 主题​​</vt:lpstr>
      <vt:lpstr>主题3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Zhiao Yu</dc:creator>
  <cp:lastModifiedBy>yuchi tsao</cp:lastModifiedBy>
  <cp:revision>219</cp:revision>
  <dcterms:created xsi:type="dcterms:W3CDTF">2020-01-16T03:50:46Z</dcterms:created>
  <dcterms:modified xsi:type="dcterms:W3CDTF">2020-12-12T00:19:24Z</dcterms:modified>
</cp:coreProperties>
</file>